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5.xml" ContentType="application/vnd.openxmlformats-officedocument.theme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3F_C207BC9D.xml" ContentType="application/vnd.ms-powerpoint.comment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comments/modernComment_7FFFF3C7_AA91685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  <p:sldMasterId id="2147483715" r:id="rId5"/>
    <p:sldMasterId id="2147483756" r:id="rId6"/>
    <p:sldMasterId id="2147483761" r:id="rId7"/>
  </p:sldMasterIdLst>
  <p:notesMasterIdLst>
    <p:notesMasterId r:id="rId27"/>
  </p:notesMasterIdLst>
  <p:sldIdLst>
    <p:sldId id="365" r:id="rId8"/>
    <p:sldId id="319" r:id="rId9"/>
    <p:sldId id="2147480519" r:id="rId10"/>
    <p:sldId id="2147480510" r:id="rId11"/>
    <p:sldId id="2147480513" r:id="rId12"/>
    <p:sldId id="2147471814" r:id="rId13"/>
    <p:sldId id="257" r:id="rId14"/>
    <p:sldId id="256" r:id="rId15"/>
    <p:sldId id="258" r:id="rId16"/>
    <p:sldId id="259" r:id="rId17"/>
    <p:sldId id="2147483643" r:id="rId18"/>
    <p:sldId id="2147471375" r:id="rId19"/>
    <p:sldId id="2147479137" r:id="rId20"/>
    <p:sldId id="2147479723" r:id="rId21"/>
    <p:sldId id="2147479725" r:id="rId22"/>
    <p:sldId id="2147480509" r:id="rId23"/>
    <p:sldId id="2147479707" r:id="rId24"/>
    <p:sldId id="2147480521" r:id="rId25"/>
    <p:sldId id="2147471817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642703-6FF3-4D61-2C92-5DEAF06956C4}" name="Meindel, Jennifer" initials="MJ" userId="S::jennifer.meindel@bertelsmann.de::0a08f921-da98-4868-a352-3d66d133185a" providerId="AD"/>
  <p188:author id="{F3569203-2A42-BF08-1B3E-7C0B1762E599}" name="Echterhoff, Laura" initials="EL" userId="S::laura.echterhoff@bertelsmann.de::f6bcd902-2285-47b6-a555-567133412aeb" providerId="AD"/>
  <p188:author id="{68742754-66B8-CA09-D9D3-E0A213757220}" name="Becker, Gabriele" initials="BG" userId="S::gabriele.becker@bertelsmann.de::e3ae519a-675d-45df-a50a-ada739af0551" providerId="AD"/>
  <p188:author id="{4F598F54-CD60-917B-4DAD-D5D459838355}" name="Habig, Jenny" initials="" userId="S::Jenny.Habig@bertelsmann.de::ac9d4764-7511-4c85-b25c-4573a0278ca8" providerId="AD"/>
  <p188:author id="{93F1526E-93A3-7025-A1DA-B76289B7F524}" name="Marfilius, Laura" initials="LM" userId="S::laura.marfilius@bertelsmann.de::f6bcd902-2285-47b6-a555-567133412aeb" providerId="AD"/>
  <p188:author id="{161FE59C-EF06-572E-1306-924473A7E04F}" name="Meindel, Jennifer" initials="MJ" userId="S::Jennifer.Meindel@bertelsmann.de::0a08f921-da98-4868-a352-3d66d133185a" providerId="AD"/>
  <p188:author id="{1C8C96CE-F060-6C40-9896-32EE5E4782AB}" name="Pahls, Britta" initials="PB" userId="S::britta.pahls@bertelsmann.de::7a12b478-e4b7-4865-b068-26e41e34afcf" providerId="AD"/>
  <p188:author id="{51C379E0-0E16-4863-ED70-DB64CA561DF8}" name="Kortkamp, Christian" initials="CK" userId="S::christian.kortkamp@bertelsmann.de::be745918-f758-4f50-9d98-8258d4f5be4f" providerId="AD"/>
  <p188:author id="{5D370EFF-76CF-2C2D-8F76-05CA317B9E70}" name="Lienke, Anna" initials="AL" userId="S::Anna.Lienke@bertelsmann.de::c6850663-1e23-4304-8e7d-fdc415bc83c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hterhoff, Laura, ZY" initials="ELZ" lastIdx="13" clrIdx="0">
    <p:extLst>
      <p:ext uri="{19B8F6BF-5375-455C-9EA6-DF929625EA0E}">
        <p15:presenceInfo xmlns:p15="http://schemas.microsoft.com/office/powerpoint/2012/main" userId="S::laura.echterhoff@bertelsmann.de::f6bcd902-2285-47b6-a555-567133412aeb" providerId="AD"/>
      </p:ext>
    </p:extLst>
  </p:cmAuthor>
  <p:cmAuthor id="2" name="Majlinda Krasniqi" initials="MK" lastIdx="3" clrIdx="1">
    <p:extLst>
      <p:ext uri="{19B8F6BF-5375-455C-9EA6-DF929625EA0E}">
        <p15:presenceInfo xmlns:p15="http://schemas.microsoft.com/office/powerpoint/2012/main" userId="S::majlinda.krasniqi_udacity.com#ext#@bertelsmann.onmicrosoft.com::0ed48a5b-1cc8-4357-b8b8-d3c905818d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AB"/>
    <a:srgbClr val="D9D9D9"/>
    <a:srgbClr val="A6CEE2"/>
    <a:srgbClr val="0074AA"/>
    <a:srgbClr val="AE0055"/>
    <a:srgbClr val="415F8C"/>
    <a:srgbClr val="7E8BA6"/>
    <a:srgbClr val="D6DAE3"/>
    <a:srgbClr val="002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BA9A91-5A25-4145-BC4F-F1677B239ECC}" v="6" dt="2026-10-15T11:23:55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filius, Laura" userId="f6bcd902-2285-47b6-a555-567133412aeb" providerId="ADAL" clId="{B1FBD11E-974E-4AA5-9A93-023BB72E1288}"/>
    <pc:docChg chg="custSel addSld delSld modSld delMainMaster">
      <pc:chgData name="Marfilius, Laura" userId="f6bcd902-2285-47b6-a555-567133412aeb" providerId="ADAL" clId="{B1FBD11E-974E-4AA5-9A93-023BB72E1288}" dt="2026-10-15T11:24:00.794" v="129" actId="47"/>
      <pc:docMkLst>
        <pc:docMk/>
      </pc:docMkLst>
      <pc:sldChg chg="addSp modSp add mod modNotesTx">
        <pc:chgData name="Marfilius, Laura" userId="f6bcd902-2285-47b6-a555-567133412aeb" providerId="ADAL" clId="{B1FBD11E-974E-4AA5-9A93-023BB72E1288}" dt="2026-10-15T11:23:32.116" v="127" actId="6549"/>
        <pc:sldMkLst>
          <pc:docMk/>
          <pc:sldMk cId="1605929015" sldId="256"/>
        </pc:sldMkLst>
        <pc:spChg chg="add mod">
          <ac:chgData name="Marfilius, Laura" userId="f6bcd902-2285-47b6-a555-567133412aeb" providerId="ADAL" clId="{B1FBD11E-974E-4AA5-9A93-023BB72E1288}" dt="2026-10-15T11:21:53.933" v="108" actId="14100"/>
          <ac:spMkLst>
            <pc:docMk/>
            <pc:sldMk cId="1605929015" sldId="256"/>
            <ac:spMk id="4" creationId="{3D140F41-A4AF-E38A-9390-FA2F51EB3EC9}"/>
          </ac:spMkLst>
        </pc:spChg>
      </pc:sldChg>
      <pc:sldChg chg="addSp modSp add mod modNotesTx">
        <pc:chgData name="Marfilius, Laura" userId="f6bcd902-2285-47b6-a555-567133412aeb" providerId="ADAL" clId="{B1FBD11E-974E-4AA5-9A93-023BB72E1288}" dt="2026-10-15T11:23:30.369" v="126" actId="6549"/>
        <pc:sldMkLst>
          <pc:docMk/>
          <pc:sldMk cId="1258641317" sldId="257"/>
        </pc:sldMkLst>
        <pc:spChg chg="add mod">
          <ac:chgData name="Marfilius, Laura" userId="f6bcd902-2285-47b6-a555-567133412aeb" providerId="ADAL" clId="{B1FBD11E-974E-4AA5-9A93-023BB72E1288}" dt="2026-10-15T11:21:59.945" v="118" actId="20577"/>
          <ac:spMkLst>
            <pc:docMk/>
            <pc:sldMk cId="1258641317" sldId="257"/>
            <ac:spMk id="5" creationId="{C8EC979E-B9EB-3FF9-B956-D371FFD81665}"/>
          </ac:spMkLst>
        </pc:spChg>
      </pc:sldChg>
      <pc:sldChg chg="addSp add mod">
        <pc:chgData name="Marfilius, Laura" userId="f6bcd902-2285-47b6-a555-567133412aeb" providerId="ADAL" clId="{B1FBD11E-974E-4AA5-9A93-023BB72E1288}" dt="2026-10-15T11:22:11.718" v="119" actId="22"/>
        <pc:sldMkLst>
          <pc:docMk/>
          <pc:sldMk cId="968394673" sldId="258"/>
        </pc:sldMkLst>
        <pc:spChg chg="add">
          <ac:chgData name="Marfilius, Laura" userId="f6bcd902-2285-47b6-a555-567133412aeb" providerId="ADAL" clId="{B1FBD11E-974E-4AA5-9A93-023BB72E1288}" dt="2026-10-15T11:22:11.718" v="119" actId="22"/>
          <ac:spMkLst>
            <pc:docMk/>
            <pc:sldMk cId="968394673" sldId="258"/>
            <ac:spMk id="7" creationId="{0A93E40C-3CBD-2115-D9A2-86692F340BD7}"/>
          </ac:spMkLst>
        </pc:spChg>
      </pc:sldChg>
      <pc:sldChg chg="add modNotesTx">
        <pc:chgData name="Marfilius, Laura" userId="f6bcd902-2285-47b6-a555-567133412aeb" providerId="ADAL" clId="{B1FBD11E-974E-4AA5-9A93-023BB72E1288}" dt="2026-10-15T11:23:13.753" v="125" actId="6549"/>
        <pc:sldMkLst>
          <pc:docMk/>
          <pc:sldMk cId="3363356083" sldId="259"/>
        </pc:sldMkLst>
      </pc:sldChg>
      <pc:sldChg chg="modSp mod modNotesTx">
        <pc:chgData name="Marfilius, Laura" userId="f6bcd902-2285-47b6-a555-567133412aeb" providerId="ADAL" clId="{B1FBD11E-974E-4AA5-9A93-023BB72E1288}" dt="2026-09-18T11:16:35.698" v="68" actId="113"/>
        <pc:sldMkLst>
          <pc:docMk/>
          <pc:sldMk cId="1274181426" sldId="2147480510"/>
        </pc:sldMkLst>
        <pc:spChg chg="mod">
          <ac:chgData name="Marfilius, Laura" userId="f6bcd902-2285-47b6-a555-567133412aeb" providerId="ADAL" clId="{B1FBD11E-974E-4AA5-9A93-023BB72E1288}" dt="2026-09-18T11:16:35.698" v="68" actId="113"/>
          <ac:spMkLst>
            <pc:docMk/>
            <pc:sldMk cId="1274181426" sldId="2147480510"/>
            <ac:spMk id="170" creationId="{54758A90-5457-03F9-E4CA-1102DC774A3B}"/>
          </ac:spMkLst>
        </pc:spChg>
      </pc:sldChg>
      <pc:sldChg chg="del">
        <pc:chgData name="Marfilius, Laura" userId="f6bcd902-2285-47b6-a555-567133412aeb" providerId="ADAL" clId="{B1FBD11E-974E-4AA5-9A93-023BB72E1288}" dt="2026-10-15T11:24:00.794" v="129" actId="47"/>
        <pc:sldMkLst>
          <pc:docMk/>
          <pc:sldMk cId="3047312389" sldId="2147480512"/>
        </pc:sldMkLst>
      </pc:sldChg>
      <pc:sldChg chg="modSp mod modNotesTx">
        <pc:chgData name="Marfilius, Laura" userId="f6bcd902-2285-47b6-a555-567133412aeb" providerId="ADAL" clId="{B1FBD11E-974E-4AA5-9A93-023BB72E1288}" dt="2026-09-18T11:16:51.108" v="86" actId="6549"/>
        <pc:sldMkLst>
          <pc:docMk/>
          <pc:sldMk cId="2861656144" sldId="2147480519"/>
        </pc:sldMkLst>
        <pc:spChg chg="mod">
          <ac:chgData name="Marfilius, Laura" userId="f6bcd902-2285-47b6-a555-567133412aeb" providerId="ADAL" clId="{B1FBD11E-974E-4AA5-9A93-023BB72E1288}" dt="2026-09-18T11:16:51.108" v="86" actId="6549"/>
          <ac:spMkLst>
            <pc:docMk/>
            <pc:sldMk cId="2861656144" sldId="2147480519"/>
            <ac:spMk id="8" creationId="{84BB786E-9178-9C23-B819-A66F06ECAAB8}"/>
          </ac:spMkLst>
        </pc:spChg>
      </pc:sldChg>
      <pc:sldChg chg="add">
        <pc:chgData name="Marfilius, Laura" userId="f6bcd902-2285-47b6-a555-567133412aeb" providerId="ADAL" clId="{B1FBD11E-974E-4AA5-9A93-023BB72E1288}" dt="2026-10-15T11:23:55.727" v="128"/>
        <pc:sldMkLst>
          <pc:docMk/>
          <pc:sldMk cId="680928521" sldId="2147480521"/>
        </pc:sldMkLst>
      </pc:sldChg>
      <pc:sldChg chg="add del modNotesTx">
        <pc:chgData name="Marfilius, Laura" userId="f6bcd902-2285-47b6-a555-567133412aeb" providerId="ADAL" clId="{B1FBD11E-974E-4AA5-9A93-023BB72E1288}" dt="2026-10-15T11:23:10.805" v="124" actId="47"/>
        <pc:sldMkLst>
          <pc:docMk/>
          <pc:sldMk cId="3197563766" sldId="2147483642"/>
        </pc:sldMkLst>
      </pc:sldChg>
      <pc:sldChg chg="del">
        <pc:chgData name="Marfilius, Laura" userId="f6bcd902-2285-47b6-a555-567133412aeb" providerId="ADAL" clId="{B1FBD11E-974E-4AA5-9A93-023BB72E1288}" dt="2026-10-15T11:21:27.618" v="90" actId="47"/>
        <pc:sldMkLst>
          <pc:docMk/>
          <pc:sldMk cId="336535788" sldId="2147483646"/>
        </pc:sldMkLst>
      </pc:sldChg>
      <pc:sldChg chg="modSp add del mod">
        <pc:chgData name="Marfilius, Laura" userId="f6bcd902-2285-47b6-a555-567133412aeb" providerId="ADAL" clId="{B1FBD11E-974E-4AA5-9A93-023BB72E1288}" dt="2026-10-15T11:23:09.002" v="123" actId="47"/>
        <pc:sldMkLst>
          <pc:docMk/>
          <pc:sldMk cId="1467392004" sldId="2147483647"/>
        </pc:sldMkLst>
        <pc:spChg chg="mod">
          <ac:chgData name="Marfilius, Laura" userId="f6bcd902-2285-47b6-a555-567133412aeb" providerId="ADAL" clId="{B1FBD11E-974E-4AA5-9A93-023BB72E1288}" dt="2026-09-18T10:58:11.756" v="26" actId="108"/>
          <ac:spMkLst>
            <pc:docMk/>
            <pc:sldMk cId="1467392004" sldId="2147483647"/>
            <ac:spMk id="239" creationId="{50600E0F-E1FA-66DE-DB47-59132E6A4B10}"/>
          </ac:spMkLst>
        </pc:spChg>
      </pc:sldChg>
      <pc:sldMasterChg chg="del delSldLayout">
        <pc:chgData name="Marfilius, Laura" userId="f6bcd902-2285-47b6-a555-567133412aeb" providerId="ADAL" clId="{B1FBD11E-974E-4AA5-9A93-023BB72E1288}" dt="2026-10-15T11:24:00.794" v="129" actId="47"/>
        <pc:sldMasterMkLst>
          <pc:docMk/>
          <pc:sldMasterMk cId="2473113150" sldId="2147483902"/>
        </pc:sldMasterMkLst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3576028862" sldId="2147483903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2562533781" sldId="2147483904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3661135625" sldId="2147483905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1305481690" sldId="2147483906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1511146836" sldId="2147483907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2452984304" sldId="2147483908"/>
          </pc:sldLayoutMkLst>
        </pc:sldLayoutChg>
        <pc:sldLayoutChg chg="del">
          <pc:chgData name="Marfilius, Laura" userId="f6bcd902-2285-47b6-a555-567133412aeb" providerId="ADAL" clId="{B1FBD11E-974E-4AA5-9A93-023BB72E1288}" dt="2026-10-15T11:24:00.794" v="129" actId="47"/>
          <pc:sldLayoutMkLst>
            <pc:docMk/>
            <pc:sldMasterMk cId="2473113150" sldId="2147483902"/>
            <pc:sldLayoutMk cId="1389637816" sldId="2147483909"/>
          </pc:sldLayoutMkLst>
        </pc:sldLayoutChg>
      </pc:sldMasterChg>
    </pc:docChg>
  </pc:docChgLst>
</pc:chgInfo>
</file>

<file path=ppt/comments/modernComment_7FFFF3C7_AA91685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B15EF4-6CA6-4FBB-AAA2-1CA81B9BBC43}" authorId="{51C379E0-0E16-4863-ED70-DB64CA561DF8}" status="resolved" created="2026-09-06T17:02:45.37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1656144" sldId="2147480519"/>
      <ac:spMk id="37" creationId="{3CA715D1-4927-FF02-3796-44B8B2A9D18C}"/>
      <ac:txMk cp="66" len="27">
        <ac:context len="97" hash="3700528339"/>
      </ac:txMk>
    </ac:txMkLst>
    <p188:pos x="3526072" y="2177467"/>
    <p188:txBody>
      <a:bodyPr/>
      <a:lstStyle/>
      <a:p>
        <a:r>
          <a:rPr lang="en-US"/>
          <a:t>Ok für euch?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8T13:21:41.468" authorId="{93F1526E-93A3-7025-A1DA-B76289B7F524}"/>
          </p223:rxn>
        </p223:reactions>
      </p:ext>
    </p188:extLst>
  </p188:cm>
  <p188:cm id="{2E4BB9A5-6A40-4836-A28D-001DC4F618CF}" authorId="{51C379E0-0E16-4863-ED70-DB64CA561DF8}" status="resolved" created="2026-09-07T15:24:19.74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1656144" sldId="2147480519"/>
      <ac:spMk id="37" creationId="{3CA715D1-4927-FF02-3796-44B8B2A9D18C}"/>
      <ac:txMk cp="51" len="13">
        <ac:context len="97" hash="3700528339"/>
      </ac:txMk>
    </ac:txMkLst>
    <p188:pos x="1827213" y="2151888"/>
    <p188:replyLst>
      <p188:reply id="{A8C98D46-2A58-49C4-8DC6-310AA8E37F85}" authorId="{93F1526E-93A3-7025-A1DA-B76289B7F524}" created="2026-09-08T13:22:55.541">
        <p188:txBody>
          <a:bodyPr/>
          <a:lstStyle/>
          <a:p>
            <a:r>
              <a:rPr lang="de-DE"/>
              <a:t>Ich finde den Vorschlag Content Focus sehr treffend, da Coursera ja noch deutlich mehr Themen anbietet aber unser Fokus auf den AI Themen liegt.</a:t>
            </a:r>
          </a:p>
        </p188:txBody>
      </p188:reply>
    </p188:replyLst>
    <p188:txBody>
      <a:bodyPr/>
      <a:lstStyle/>
      <a:p>
        <a:r>
          <a:rPr lang="en-US"/>
          <a:t>Meine Präferenz wäre nur Content und Focus zu streichen. </a:t>
        </a:r>
      </a:p>
    </p188:txBody>
  </p188:cm>
</p188:cmLst>
</file>

<file path=ppt/comments/modernComment_13F_C207BC9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DEE19EF-E4AC-4E61-8649-9E4DD51E9CBD}" authorId="{93F1526E-93A3-7025-A1DA-B76289B7F524}" status="resolved" created="2026-08-24T13:49:10.69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55286941" sldId="319"/>
      <ac:spMk id="2" creationId="{41741C3C-DA9D-4DFE-9668-727067F74DC2}"/>
    </ac:deMkLst>
    <p188:replyLst>
      <p188:reply id="{C900A7B0-69D7-44EC-9522-A8A5600068EE}" authorId="{51C379E0-0E16-4863-ED70-DB64CA561DF8}" created="2026-09-07T15:23:47.166">
        <p188:txBody>
          <a:bodyPr/>
          <a:lstStyle/>
          <a:p>
            <a:r>
              <a:rPr lang="en-US"/>
              <a:t>Da sich unsere „Verantwortung“ nur auf Coursera bezieht, wäre es vermutlich mit viel Erklärungsbedarf verbunden, jemanden von Skill Management hier zu ergänzen, oder seht ihr das anders? </a:t>
            </a:r>
          </a:p>
        </p188:txBody>
      </p188:reply>
      <p188:reply id="{1027217F-906A-4808-BBDC-0600DB05BBCE}" authorId="{93F1526E-93A3-7025-A1DA-B76289B7F524}" created="2026-09-08T13:21:28.404">
        <p188:txBody>
          <a:bodyPr/>
          <a:lstStyle/>
          <a:p>
            <a:r>
              <a:rPr lang="de-DE"/>
              <a:t>Fein für mich</a:t>
            </a:r>
          </a:p>
        </p188:txBody>
      </p188:reply>
    </p188:replyLst>
    <p188:txBody>
      <a:bodyPr/>
      <a:lstStyle/>
      <a:p>
        <a:r>
          <a:rPr lang="de-DE"/>
          <a:t>Christian für Skill Management mit aufnehmen?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D9A57-88F1-44B1-9135-964EE6EFC434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CEB0A-E822-45F7-85EF-824C10ED7E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88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783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0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CECFB-FB88-4412-1A10-A6403E71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932AB5-3C83-0FD8-1E8E-BD7CC924B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F4EB4B6-6CBE-1C9A-F17D-2E26423E9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7CE09B-B516-3CCE-CACB-9208B1EB1D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676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642D-6D92-0032-EC64-24DB94D8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CEFB8E8-4D13-BD0D-EC59-A7DC532E3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ED24C46-E4AD-6F6B-8122-1E554DB3A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8ECC11-DF33-A06C-08FD-570A0E0EA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540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638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632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9553-A827-4162-7A52-411F2874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43B404-E7FA-1CD0-A90A-38D8BCB4E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9B84A6-AA74-5377-C2E3-7F16930DA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36839C-5106-C3C0-DD74-7657D0B80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716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9553-A827-4162-7A52-411F2874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43B404-E7FA-1CD0-A90A-38D8BCB4E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9B84A6-AA74-5377-C2E3-7F16930DA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36839C-5106-C3C0-DD74-7657D0B80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716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3C1E-8FDF-C26C-E477-8B536712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1B35F73-7DC1-FC06-7D26-802A26302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769F786-7E3C-8A40-B3E0-F0CF9CC29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45CF51-A5D4-D7F2-EF3B-E085D4672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F5AD7-9EAD-4E2F-A765-4AF731AF5B9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18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7EADC-644B-CA19-F4B9-B6C0AA50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C2CD6BC-AFFD-02F7-E508-6F2BBB7CF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01EFC1D-1C3C-6AF4-188C-1AA6B0D7A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F2E4C0-4B6C-C486-D53D-8A3A9D10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593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="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095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="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709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1219-079C-569F-9820-8667886D3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C0005E-4870-B851-4447-9BCF25031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7F25F3-4FD5-6A70-F5F0-2899DFDEF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de-DE" baseline="0" dirty="0">
                <a:sym typeface="Wingdings" panose="05000000000000000000" pitchFamily="2" charset="2"/>
              </a:rPr>
              <a:t>HR </a:t>
            </a:r>
            <a:r>
              <a:rPr lang="de-DE" baseline="0" dirty="0" err="1">
                <a:sym typeface="Wingdings" panose="05000000000000000000" pitchFamily="2" charset="2"/>
              </a:rPr>
              <a:t>should</a:t>
            </a:r>
            <a:r>
              <a:rPr lang="de-DE" baseline="0" dirty="0">
                <a:sym typeface="Wingdings" panose="05000000000000000000" pitchFamily="2" charset="2"/>
              </a:rPr>
              <a:t> support the </a:t>
            </a:r>
            <a:r>
              <a:rPr lang="de-DE" baseline="0" dirty="0" err="1">
                <a:sym typeface="Wingdings" panose="05000000000000000000" pitchFamily="2" charset="2"/>
              </a:rPr>
              <a:t>initative</a:t>
            </a:r>
            <a:r>
              <a:rPr lang="de-DE" baseline="0" dirty="0">
                <a:sym typeface="Wingdings" panose="05000000000000000000" pitchFamily="2" charset="2"/>
              </a:rPr>
              <a:t>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Preparation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Announce</a:t>
            </a:r>
            <a:r>
              <a:rPr lang="de-DE" baseline="0" dirty="0">
                <a:sym typeface="Wingdings" panose="05000000000000000000" pitchFamily="2" charset="2"/>
              </a:rPr>
              <a:t> the 2nd </a:t>
            </a:r>
            <a:r>
              <a:rPr lang="de-DE" baseline="0" dirty="0" err="1">
                <a:sym typeface="Wingdings" panose="05000000000000000000" pitchFamily="2" charset="2"/>
              </a:rPr>
              <a:t>round</a:t>
            </a: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Application</a:t>
            </a:r>
            <a:r>
              <a:rPr lang="de-DE" baseline="0" dirty="0">
                <a:sym typeface="Wingdings" panose="05000000000000000000" pitchFamily="2" charset="2"/>
              </a:rPr>
              <a:t> Phase: </a:t>
            </a:r>
            <a:r>
              <a:rPr lang="de-DE" baseline="0" dirty="0" err="1">
                <a:sym typeface="Wingdings" panose="05000000000000000000" pitchFamily="2" charset="2"/>
              </a:rPr>
              <a:t>Increase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number</a:t>
            </a:r>
            <a:r>
              <a:rPr lang="de-DE" baseline="0" dirty="0">
                <a:sym typeface="Wingdings" panose="05000000000000000000" pitchFamily="2" charset="2"/>
              </a:rPr>
              <a:t> of internal </a:t>
            </a:r>
            <a:r>
              <a:rPr lang="de-DE" baseline="0" dirty="0" err="1">
                <a:sym typeface="Wingdings" panose="05000000000000000000" pitchFamily="2" charset="2"/>
              </a:rPr>
              <a:t>applications</a:t>
            </a:r>
            <a:endParaRPr lang="de-DE" b="0" baseline="0" dirty="0">
              <a:sym typeface="Wingdings" panose="05000000000000000000" pitchFamily="2" charset="2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1" baseline="0" dirty="0">
                <a:sym typeface="Wingdings" panose="05000000000000000000" pitchFamily="2" charset="2"/>
              </a:rPr>
              <a:t>Please discuss personal learning targets with your participants. </a:t>
            </a:r>
            <a:r>
              <a:rPr lang="de-DE" b="0" baseline="0" dirty="0" err="1">
                <a:sym typeface="Wingdings" panose="05000000000000000000" pitchFamily="2" charset="2"/>
              </a:rPr>
              <a:t>Please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commit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with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your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participants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en-US" b="0" baseline="0" dirty="0">
                <a:sym typeface="Wingdings" panose="05000000000000000000" pitchFamily="2" charset="2"/>
              </a:rPr>
              <a:t>that the Nanodegree (and the Challenge Course) will be completed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="1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During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students</a:t>
            </a:r>
            <a:r>
              <a:rPr lang="de-DE" baseline="0" dirty="0">
                <a:sym typeface="Wingdings" panose="05000000000000000000" pitchFamily="2" charset="2"/>
              </a:rPr>
              <a:t> to </a:t>
            </a:r>
            <a:r>
              <a:rPr lang="de-DE" baseline="0" dirty="0" err="1">
                <a:sym typeface="Wingdings" panose="05000000000000000000" pitchFamily="2" charset="2"/>
              </a:rPr>
              <a:t>be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successfull</a:t>
            </a:r>
            <a:r>
              <a:rPr lang="de-DE" baseline="0" dirty="0">
                <a:sym typeface="Wingdings" panose="05000000000000000000" pitchFamily="2" charset="2"/>
              </a:rPr>
              <a:t> and </a:t>
            </a:r>
            <a:r>
              <a:rPr lang="de-DE" baseline="0" dirty="0" err="1">
                <a:sym typeface="Wingdings" panose="05000000000000000000" pitchFamily="2" charset="2"/>
              </a:rPr>
              <a:t>create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space</a:t>
            </a:r>
            <a:r>
              <a:rPr lang="de-DE" baseline="0" dirty="0">
                <a:sym typeface="Wingdings" panose="05000000000000000000" pitchFamily="2" charset="2"/>
              </a:rPr>
              <a:t> for </a:t>
            </a:r>
            <a:r>
              <a:rPr lang="de-DE" baseline="0" dirty="0" err="1">
                <a:sym typeface="Wingdings" panose="05000000000000000000" pitchFamily="2" charset="2"/>
              </a:rPr>
              <a:t>learning</a:t>
            </a:r>
            <a:endParaRPr lang="de-DE" baseline="0" dirty="0">
              <a:sym typeface="Wingdings" panose="05000000000000000000" pitchFamily="2" charset="2"/>
            </a:endParaRP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Ask HRler for examples of this year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HR should continue to motivate students during the current Nanodegree phase. (Only 11% Bertelsmann graduation rate)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Reporting: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2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This year: Student progress on Bertelsmann level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Data </a:t>
            </a:r>
            <a:r>
              <a:rPr lang="de-DE" baseline="0" dirty="0" err="1">
                <a:sym typeface="Wingdings" panose="05000000000000000000" pitchFamily="2" charset="2"/>
              </a:rPr>
              <a:t>protection</a:t>
            </a:r>
            <a:r>
              <a:rPr lang="de-DE" baseline="0" dirty="0">
                <a:sym typeface="Wingdings" panose="05000000000000000000" pitchFamily="2" charset="2"/>
              </a:rPr>
              <a:t>: </a:t>
            </a:r>
            <a:r>
              <a:rPr lang="de-DE" baseline="0" dirty="0" err="1">
                <a:sym typeface="Wingdings" panose="05000000000000000000" pitchFamily="2" charset="2"/>
              </a:rPr>
              <a:t>It´s</a:t>
            </a:r>
            <a:r>
              <a:rPr lang="de-DE" baseline="0" dirty="0">
                <a:sym typeface="Wingdings" panose="05000000000000000000" pitchFamily="2" charset="2"/>
              </a:rPr>
              <a:t> not possible to </a:t>
            </a:r>
            <a:r>
              <a:rPr lang="de-DE" baseline="0" dirty="0" err="1">
                <a:sym typeface="Wingdings" panose="05000000000000000000" pitchFamily="2" charset="2"/>
              </a:rPr>
              <a:t>provide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progress</a:t>
            </a:r>
            <a:r>
              <a:rPr lang="de-DE" baseline="0" dirty="0">
                <a:sym typeface="Wingdings" panose="05000000000000000000" pitchFamily="2" charset="2"/>
              </a:rPr>
              <a:t> on </a:t>
            </a:r>
            <a:r>
              <a:rPr lang="de-DE" baseline="0" dirty="0" err="1">
                <a:sym typeface="Wingdings" panose="05000000000000000000" pitchFamily="2" charset="2"/>
              </a:rPr>
              <a:t>student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level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names</a:t>
            </a:r>
            <a:r>
              <a:rPr lang="de-DE" baseline="0" dirty="0">
                <a:sym typeface="Wingdings" panose="05000000000000000000" pitchFamily="2" charset="2"/>
              </a:rPr>
              <a:t>)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="1" baseline="0" dirty="0">
                <a:sym typeface="Wingdings" panose="05000000000000000000" pitchFamily="2" charset="2"/>
              </a:rPr>
              <a:t>Feedback aufgenommen: Next </a:t>
            </a:r>
            <a:r>
              <a:rPr lang="de-DE" b="1" baseline="0" dirty="0" err="1">
                <a:sym typeface="Wingdings" panose="05000000000000000000" pitchFamily="2" charset="2"/>
              </a:rPr>
              <a:t>round</a:t>
            </a:r>
            <a:r>
              <a:rPr lang="de-DE" b="1" baseline="0" dirty="0">
                <a:sym typeface="Wingdings" panose="05000000000000000000" pitchFamily="2" charset="2"/>
              </a:rPr>
              <a:t>: </a:t>
            </a:r>
            <a:r>
              <a:rPr lang="de-DE" b="1" baseline="0" dirty="0" err="1">
                <a:sym typeface="Wingdings" panose="05000000000000000000" pitchFamily="2" charset="2"/>
              </a:rPr>
              <a:t>We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are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trying</a:t>
            </a:r>
            <a:r>
              <a:rPr lang="de-DE" b="1" baseline="0" dirty="0">
                <a:sym typeface="Wingdings" panose="05000000000000000000" pitchFamily="2" charset="2"/>
              </a:rPr>
              <a:t> to </a:t>
            </a:r>
            <a:r>
              <a:rPr lang="de-DE" b="1" baseline="0" dirty="0" err="1">
                <a:sym typeface="Wingdings" panose="05000000000000000000" pitchFamily="2" charset="2"/>
              </a:rPr>
              <a:t>provide</a:t>
            </a:r>
            <a:r>
              <a:rPr lang="de-DE" b="1" baseline="0" dirty="0">
                <a:sym typeface="Wingdings" panose="05000000000000000000" pitchFamily="2" charset="2"/>
              </a:rPr>
              <a:t> the </a:t>
            </a:r>
            <a:r>
              <a:rPr lang="de-DE" b="1" baseline="0" dirty="0" err="1">
                <a:sym typeface="Wingdings" panose="05000000000000000000" pitchFamily="2" charset="2"/>
              </a:rPr>
              <a:t>progress</a:t>
            </a:r>
            <a:r>
              <a:rPr lang="de-DE" b="1" baseline="0" dirty="0">
                <a:sym typeface="Wingdings" panose="05000000000000000000" pitchFamily="2" charset="2"/>
              </a:rPr>
              <a:t> on divisional </a:t>
            </a:r>
            <a:r>
              <a:rPr lang="de-DE" b="1" baseline="0" dirty="0" err="1">
                <a:sym typeface="Wingdings" panose="05000000000000000000" pitchFamily="2" charset="2"/>
              </a:rPr>
              <a:t>level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Another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thought</a:t>
            </a:r>
            <a:r>
              <a:rPr lang="de-DE" baseline="0" dirty="0">
                <a:sym typeface="Wingdings" panose="05000000000000000000" pitchFamily="2" charset="2"/>
              </a:rPr>
              <a:t>: Jam </a:t>
            </a:r>
            <a:r>
              <a:rPr lang="de-DE" baseline="0" dirty="0" err="1">
                <a:sym typeface="Wingdings" panose="05000000000000000000" pitchFamily="2" charset="2"/>
              </a:rPr>
              <a:t>group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with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participants</a:t>
            </a:r>
            <a:r>
              <a:rPr lang="de-DE" baseline="0" dirty="0">
                <a:sym typeface="Wingdings" panose="05000000000000000000" pitchFamily="2" charset="2"/>
              </a:rPr>
              <a:t> from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content</a:t>
            </a:r>
            <a:r>
              <a:rPr lang="de-DE" baseline="0" dirty="0">
                <a:sym typeface="Wingdings" panose="05000000000000000000" pitchFamily="2" charset="2"/>
              </a:rPr>
              <a:t> from all HR </a:t>
            </a:r>
            <a:r>
              <a:rPr lang="de-DE" baseline="0" dirty="0" err="1">
                <a:sym typeface="Wingdings" panose="05000000000000000000" pitchFamily="2" charset="2"/>
              </a:rPr>
              <a:t>departments</a:t>
            </a:r>
            <a:r>
              <a:rPr lang="de-DE" baseline="0" dirty="0">
                <a:sym typeface="Wingdings" panose="05000000000000000000" pitchFamily="2" charset="2"/>
              </a:rPr>
              <a:t> of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en-US" baseline="0" dirty="0">
                <a:sym typeface="Wingdings" panose="05000000000000000000" pitchFamily="2" charset="2"/>
              </a:rPr>
              <a:t>) to motivate participants and to enable exchange among each others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After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Graduates</a:t>
            </a:r>
            <a:r>
              <a:rPr lang="de-DE" baseline="0" dirty="0">
                <a:sym typeface="Wingdings" panose="05000000000000000000" pitchFamily="2" charset="2"/>
              </a:rPr>
              <a:t>/ </a:t>
            </a:r>
            <a:r>
              <a:rPr lang="de-DE" baseline="0" dirty="0" err="1">
                <a:sym typeface="Wingdings" panose="05000000000000000000" pitchFamily="2" charset="2"/>
              </a:rPr>
              <a:t>tech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talents</a:t>
            </a:r>
            <a:endParaRPr lang="de-DE" baseline="0" dirty="0">
              <a:sym typeface="Wingdings" panose="05000000000000000000" pitchFamily="2" charset="2"/>
            </a:endParaRPr>
          </a:p>
          <a:p>
            <a:pPr lvl="1"/>
            <a:endParaRPr lang="de-DE" baseline="0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F62F47-D01D-2B18-1835-BD911E876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812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E845-B304-B404-DAE5-82C5C00E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AD63ACB-4717-B31B-CF90-F7E03EBAA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8AF4221-B84E-182E-978D-AF188B9F4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de-DE" baseline="0" dirty="0">
                <a:sym typeface="Wingdings" panose="05000000000000000000" pitchFamily="2" charset="2"/>
              </a:rPr>
              <a:t>HR </a:t>
            </a:r>
            <a:r>
              <a:rPr lang="de-DE" baseline="0" dirty="0" err="1">
                <a:sym typeface="Wingdings" panose="05000000000000000000" pitchFamily="2" charset="2"/>
              </a:rPr>
              <a:t>should</a:t>
            </a:r>
            <a:r>
              <a:rPr lang="de-DE" baseline="0" dirty="0">
                <a:sym typeface="Wingdings" panose="05000000000000000000" pitchFamily="2" charset="2"/>
              </a:rPr>
              <a:t> support the </a:t>
            </a:r>
            <a:r>
              <a:rPr lang="de-DE" baseline="0" dirty="0" err="1">
                <a:sym typeface="Wingdings" panose="05000000000000000000" pitchFamily="2" charset="2"/>
              </a:rPr>
              <a:t>initative</a:t>
            </a:r>
            <a:r>
              <a:rPr lang="de-DE" baseline="0" dirty="0">
                <a:sym typeface="Wingdings" panose="05000000000000000000" pitchFamily="2" charset="2"/>
              </a:rPr>
              <a:t>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Preparation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Announce</a:t>
            </a:r>
            <a:r>
              <a:rPr lang="de-DE" baseline="0" dirty="0">
                <a:sym typeface="Wingdings" panose="05000000000000000000" pitchFamily="2" charset="2"/>
              </a:rPr>
              <a:t> the 2nd </a:t>
            </a:r>
            <a:r>
              <a:rPr lang="de-DE" baseline="0" dirty="0" err="1">
                <a:sym typeface="Wingdings" panose="05000000000000000000" pitchFamily="2" charset="2"/>
              </a:rPr>
              <a:t>round</a:t>
            </a: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Application</a:t>
            </a:r>
            <a:r>
              <a:rPr lang="de-DE" baseline="0" dirty="0">
                <a:sym typeface="Wingdings" panose="05000000000000000000" pitchFamily="2" charset="2"/>
              </a:rPr>
              <a:t> Phase: </a:t>
            </a:r>
            <a:r>
              <a:rPr lang="de-DE" baseline="0" dirty="0" err="1">
                <a:sym typeface="Wingdings" panose="05000000000000000000" pitchFamily="2" charset="2"/>
              </a:rPr>
              <a:t>Increase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number</a:t>
            </a:r>
            <a:r>
              <a:rPr lang="de-DE" baseline="0" dirty="0">
                <a:sym typeface="Wingdings" panose="05000000000000000000" pitchFamily="2" charset="2"/>
              </a:rPr>
              <a:t> of internal </a:t>
            </a:r>
            <a:r>
              <a:rPr lang="de-DE" baseline="0" dirty="0" err="1">
                <a:sym typeface="Wingdings" panose="05000000000000000000" pitchFamily="2" charset="2"/>
              </a:rPr>
              <a:t>applications</a:t>
            </a:r>
            <a:endParaRPr lang="de-DE" b="0" baseline="0" dirty="0">
              <a:sym typeface="Wingdings" panose="05000000000000000000" pitchFamily="2" charset="2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1" baseline="0" dirty="0">
                <a:sym typeface="Wingdings" panose="05000000000000000000" pitchFamily="2" charset="2"/>
              </a:rPr>
              <a:t>Please discuss personal learning targets with your participants. </a:t>
            </a:r>
            <a:r>
              <a:rPr lang="de-DE" b="0" baseline="0" dirty="0" err="1">
                <a:sym typeface="Wingdings" panose="05000000000000000000" pitchFamily="2" charset="2"/>
              </a:rPr>
              <a:t>Please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commit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with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your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participants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en-US" b="0" baseline="0" dirty="0">
                <a:sym typeface="Wingdings" panose="05000000000000000000" pitchFamily="2" charset="2"/>
              </a:rPr>
              <a:t>that the Nanodegree (and the Challenge Course) will be completed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="1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During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students</a:t>
            </a:r>
            <a:r>
              <a:rPr lang="de-DE" baseline="0" dirty="0">
                <a:sym typeface="Wingdings" panose="05000000000000000000" pitchFamily="2" charset="2"/>
              </a:rPr>
              <a:t> to </a:t>
            </a:r>
            <a:r>
              <a:rPr lang="de-DE" baseline="0" dirty="0" err="1">
                <a:sym typeface="Wingdings" panose="05000000000000000000" pitchFamily="2" charset="2"/>
              </a:rPr>
              <a:t>be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successfull</a:t>
            </a:r>
            <a:r>
              <a:rPr lang="de-DE" baseline="0" dirty="0">
                <a:sym typeface="Wingdings" panose="05000000000000000000" pitchFamily="2" charset="2"/>
              </a:rPr>
              <a:t> and </a:t>
            </a:r>
            <a:r>
              <a:rPr lang="de-DE" baseline="0" dirty="0" err="1">
                <a:sym typeface="Wingdings" panose="05000000000000000000" pitchFamily="2" charset="2"/>
              </a:rPr>
              <a:t>create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space</a:t>
            </a:r>
            <a:r>
              <a:rPr lang="de-DE" baseline="0" dirty="0">
                <a:sym typeface="Wingdings" panose="05000000000000000000" pitchFamily="2" charset="2"/>
              </a:rPr>
              <a:t> for </a:t>
            </a:r>
            <a:r>
              <a:rPr lang="de-DE" baseline="0" dirty="0" err="1">
                <a:sym typeface="Wingdings" panose="05000000000000000000" pitchFamily="2" charset="2"/>
              </a:rPr>
              <a:t>learning</a:t>
            </a:r>
            <a:endParaRPr lang="de-DE" baseline="0" dirty="0">
              <a:sym typeface="Wingdings" panose="05000000000000000000" pitchFamily="2" charset="2"/>
            </a:endParaRP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Ask HRler for examples of this year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HR should continue to motivate students during the current Nanodegree phase. (Only 11% Bertelsmann graduation rate)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Reporting: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2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This year: Student progress on Bertelsmann level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Data </a:t>
            </a:r>
            <a:r>
              <a:rPr lang="de-DE" baseline="0" dirty="0" err="1">
                <a:sym typeface="Wingdings" panose="05000000000000000000" pitchFamily="2" charset="2"/>
              </a:rPr>
              <a:t>protection</a:t>
            </a:r>
            <a:r>
              <a:rPr lang="de-DE" baseline="0" dirty="0">
                <a:sym typeface="Wingdings" panose="05000000000000000000" pitchFamily="2" charset="2"/>
              </a:rPr>
              <a:t>: </a:t>
            </a:r>
            <a:r>
              <a:rPr lang="de-DE" baseline="0" dirty="0" err="1">
                <a:sym typeface="Wingdings" panose="05000000000000000000" pitchFamily="2" charset="2"/>
              </a:rPr>
              <a:t>It´s</a:t>
            </a:r>
            <a:r>
              <a:rPr lang="de-DE" baseline="0" dirty="0">
                <a:sym typeface="Wingdings" panose="05000000000000000000" pitchFamily="2" charset="2"/>
              </a:rPr>
              <a:t> not possible to </a:t>
            </a:r>
            <a:r>
              <a:rPr lang="de-DE" baseline="0" dirty="0" err="1">
                <a:sym typeface="Wingdings" panose="05000000000000000000" pitchFamily="2" charset="2"/>
              </a:rPr>
              <a:t>provide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progress</a:t>
            </a:r>
            <a:r>
              <a:rPr lang="de-DE" baseline="0" dirty="0">
                <a:sym typeface="Wingdings" panose="05000000000000000000" pitchFamily="2" charset="2"/>
              </a:rPr>
              <a:t> on </a:t>
            </a:r>
            <a:r>
              <a:rPr lang="de-DE" baseline="0" dirty="0" err="1">
                <a:sym typeface="Wingdings" panose="05000000000000000000" pitchFamily="2" charset="2"/>
              </a:rPr>
              <a:t>student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level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names</a:t>
            </a:r>
            <a:r>
              <a:rPr lang="de-DE" baseline="0" dirty="0">
                <a:sym typeface="Wingdings" panose="05000000000000000000" pitchFamily="2" charset="2"/>
              </a:rPr>
              <a:t>)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="1" baseline="0" dirty="0">
                <a:sym typeface="Wingdings" panose="05000000000000000000" pitchFamily="2" charset="2"/>
              </a:rPr>
              <a:t>Feedback aufgenommen: Next </a:t>
            </a:r>
            <a:r>
              <a:rPr lang="de-DE" b="1" baseline="0" dirty="0" err="1">
                <a:sym typeface="Wingdings" panose="05000000000000000000" pitchFamily="2" charset="2"/>
              </a:rPr>
              <a:t>round</a:t>
            </a:r>
            <a:r>
              <a:rPr lang="de-DE" b="1" baseline="0" dirty="0">
                <a:sym typeface="Wingdings" panose="05000000000000000000" pitchFamily="2" charset="2"/>
              </a:rPr>
              <a:t>: </a:t>
            </a:r>
            <a:r>
              <a:rPr lang="de-DE" b="1" baseline="0" dirty="0" err="1">
                <a:sym typeface="Wingdings" panose="05000000000000000000" pitchFamily="2" charset="2"/>
              </a:rPr>
              <a:t>We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are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trying</a:t>
            </a:r>
            <a:r>
              <a:rPr lang="de-DE" b="1" baseline="0" dirty="0">
                <a:sym typeface="Wingdings" panose="05000000000000000000" pitchFamily="2" charset="2"/>
              </a:rPr>
              <a:t> to </a:t>
            </a:r>
            <a:r>
              <a:rPr lang="de-DE" b="1" baseline="0" dirty="0" err="1">
                <a:sym typeface="Wingdings" panose="05000000000000000000" pitchFamily="2" charset="2"/>
              </a:rPr>
              <a:t>provide</a:t>
            </a:r>
            <a:r>
              <a:rPr lang="de-DE" b="1" baseline="0" dirty="0">
                <a:sym typeface="Wingdings" panose="05000000000000000000" pitchFamily="2" charset="2"/>
              </a:rPr>
              <a:t> the </a:t>
            </a:r>
            <a:r>
              <a:rPr lang="de-DE" b="1" baseline="0" dirty="0" err="1">
                <a:sym typeface="Wingdings" panose="05000000000000000000" pitchFamily="2" charset="2"/>
              </a:rPr>
              <a:t>progress</a:t>
            </a:r>
            <a:r>
              <a:rPr lang="de-DE" b="1" baseline="0" dirty="0">
                <a:sym typeface="Wingdings" panose="05000000000000000000" pitchFamily="2" charset="2"/>
              </a:rPr>
              <a:t> on divisional </a:t>
            </a:r>
            <a:r>
              <a:rPr lang="de-DE" b="1" baseline="0" dirty="0" err="1">
                <a:sym typeface="Wingdings" panose="05000000000000000000" pitchFamily="2" charset="2"/>
              </a:rPr>
              <a:t>level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Another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thought</a:t>
            </a:r>
            <a:r>
              <a:rPr lang="de-DE" baseline="0" dirty="0">
                <a:sym typeface="Wingdings" panose="05000000000000000000" pitchFamily="2" charset="2"/>
              </a:rPr>
              <a:t>: Jam </a:t>
            </a:r>
            <a:r>
              <a:rPr lang="de-DE" baseline="0" dirty="0" err="1">
                <a:sym typeface="Wingdings" panose="05000000000000000000" pitchFamily="2" charset="2"/>
              </a:rPr>
              <a:t>group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with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participants</a:t>
            </a:r>
            <a:r>
              <a:rPr lang="de-DE" baseline="0" dirty="0">
                <a:sym typeface="Wingdings" panose="05000000000000000000" pitchFamily="2" charset="2"/>
              </a:rPr>
              <a:t> from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content</a:t>
            </a:r>
            <a:r>
              <a:rPr lang="de-DE" baseline="0" dirty="0">
                <a:sym typeface="Wingdings" panose="05000000000000000000" pitchFamily="2" charset="2"/>
              </a:rPr>
              <a:t> from all HR </a:t>
            </a:r>
            <a:r>
              <a:rPr lang="de-DE" baseline="0" dirty="0" err="1">
                <a:sym typeface="Wingdings" panose="05000000000000000000" pitchFamily="2" charset="2"/>
              </a:rPr>
              <a:t>departments</a:t>
            </a:r>
            <a:r>
              <a:rPr lang="de-DE" baseline="0" dirty="0">
                <a:sym typeface="Wingdings" panose="05000000000000000000" pitchFamily="2" charset="2"/>
              </a:rPr>
              <a:t> of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en-US" baseline="0" dirty="0">
                <a:sym typeface="Wingdings" panose="05000000000000000000" pitchFamily="2" charset="2"/>
              </a:rPr>
              <a:t>) to motivate participants and to enable exchange among each others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After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Graduates</a:t>
            </a:r>
            <a:r>
              <a:rPr lang="de-DE" baseline="0" dirty="0">
                <a:sym typeface="Wingdings" panose="05000000000000000000" pitchFamily="2" charset="2"/>
              </a:rPr>
              <a:t>/ </a:t>
            </a:r>
            <a:r>
              <a:rPr lang="de-DE" baseline="0" dirty="0" err="1">
                <a:sym typeface="Wingdings" panose="05000000000000000000" pitchFamily="2" charset="2"/>
              </a:rPr>
              <a:t>tech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talents</a:t>
            </a:r>
            <a:endParaRPr lang="de-DE" baseline="0" dirty="0">
              <a:sym typeface="Wingdings" panose="05000000000000000000" pitchFamily="2" charset="2"/>
            </a:endParaRPr>
          </a:p>
          <a:p>
            <a:pPr lvl="1"/>
            <a:endParaRPr lang="de-DE" baseline="0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C2E4FC-DD1B-DB09-C5EA-3F2A39E678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024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52D21-BB9B-355F-11BF-93B459888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E749D1-4F0E-D891-F4DD-96AD79826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6DF0A7-D1BB-9E0A-C9DC-321A3DFF7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lvl="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E393AD-495B-B5CC-2EFD-4465706E2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154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9EA07-28D0-D716-5EDE-88B70171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FEEF2ED-9FF8-EFEF-F167-3E1DD4A84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CEE0E1-2FB4-B353-1D90-875AE06EF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r>
              <a:rPr lang="en-US" sz="1200" b="0" baseline="0">
                <a:solidFill>
                  <a:srgbClr val="002D64"/>
                </a:solidFill>
              </a:rPr>
              <a:t>Laura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3216B7-CC44-D4A3-1FFB-F01B86B980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762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lvl="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aseline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566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9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9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9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49167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48" y="120637"/>
            <a:ext cx="2773140" cy="5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6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2435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48" y="120637"/>
            <a:ext cx="2773140" cy="5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8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307777"/>
          </a:xfrm>
          <a:prstGeom prst="rect">
            <a:avLst/>
          </a:prstGeom>
        </p:spPr>
        <p:txBody>
          <a:bodyPr/>
          <a:lstStyle/>
          <a:p>
            <a:r>
              <a:rPr lang="en-US"/>
              <a:t>21 December 2015 </a:t>
            </a:r>
            <a:r>
              <a:rPr lang="pt-BR"/>
              <a:t>· XX Campus</a:t>
            </a:r>
          </a:p>
          <a:p>
            <a:endParaRPr lang="pt-BR"/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334962" y="1410419"/>
            <a:ext cx="11522075" cy="4679950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9158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-colum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15388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334963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Inhaltsplatzhalter 4"/>
          <p:cNvSpPr>
            <a:spLocks noGrp="1"/>
          </p:cNvSpPr>
          <p:nvPr>
            <p:ph sz="quarter" idx="12"/>
          </p:nvPr>
        </p:nvSpPr>
        <p:spPr>
          <a:xfrm>
            <a:off x="6311900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0763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15388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55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23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970577" y="6228000"/>
            <a:ext cx="1981527" cy="360000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marL="0" indent="0"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933" y="120636"/>
            <a:ext cx="279579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41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>
              <a:solidFill>
                <a:prstClr val="white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972000" y="6228000"/>
            <a:ext cx="198152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marL="0" indent="0"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933" y="120636"/>
            <a:ext cx="279579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4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334962" y="1410419"/>
            <a:ext cx="11522075" cy="4679950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36214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9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36214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BC445A2E-215F-45C9-B036-2D1AB37DBE5D}" type="datetime4">
              <a:rPr lang="en-US">
                <a:solidFill>
                  <a:srgbClr val="002D64"/>
                </a:solidFill>
              </a:rPr>
              <a:pPr/>
              <a:t>October 15,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36214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1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-colum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334963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Inhaltsplatzhalter 4"/>
          <p:cNvSpPr>
            <a:spLocks noGrp="1"/>
          </p:cNvSpPr>
          <p:nvPr>
            <p:ph sz="quarter" idx="12"/>
          </p:nvPr>
        </p:nvSpPr>
        <p:spPr>
          <a:xfrm>
            <a:off x="6311900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36214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9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36214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97A836C-E536-4E6C-8DBF-A8CB3B047AD4}" type="datetime4">
              <a:rPr lang="en-US">
                <a:solidFill>
                  <a:srgbClr val="002D64"/>
                </a:solidFill>
              </a:rPr>
              <a:pPr/>
              <a:t>October 15,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36214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1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22767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22767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20791389-D0B2-4355-A433-4AB6B3263C1E}" type="datetime4">
              <a:rPr lang="en-US">
                <a:solidFill>
                  <a:srgbClr val="002D64"/>
                </a:solidFill>
              </a:rPr>
              <a:pPr/>
              <a:t>October 15,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0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9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6154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42123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0127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460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252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6364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8900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066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041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29990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47962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995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5472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AF7E2C4-B0AF-48BA-9560-0FBDD2A39F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757426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AF7E2C4-B0AF-48BA-9560-0FBDD2A39F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946605C-5F7E-46C2-91C8-6782D962F15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ED05DE-60E2-4306-A522-82846EB7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pyright" hidden="1">
            <a:extLst>
              <a:ext uri="{FF2B5EF4-FFF2-40B4-BE49-F238E27FC236}">
                <a16:creationId xmlns:a16="http://schemas.microsoft.com/office/drawing/2014/main" id="{4EDE05B3-1DF2-421A-9AD9-36509F239255}"/>
              </a:ext>
            </a:extLst>
          </p:cNvPr>
          <p:cNvSpPr txBox="1"/>
          <p:nvPr userDrawn="1"/>
        </p:nvSpPr>
        <p:spPr>
          <a:xfrm rot="16200000">
            <a:off x="9486900" y="3447871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7F7F7F"/>
                </a:solidFill>
                <a:latin typeface="+mn-lt"/>
                <a:sym typeface="Trebuchet MS" panose="020B0603020202020204" pitchFamily="34" charset="0"/>
              </a:rPr>
              <a:t>Copyright © 2026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15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0.xml"/><Relationship Id="rId9" Type="http://schemas.openxmlformats.org/officeDocument/2006/relationships/oleObject" Target="../embeddings/oleObject3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ags" Target="../tags/tag7.xml"/><Relationship Id="rId5" Type="http://schemas.openxmlformats.org/officeDocument/2006/relationships/theme" Target="../theme/theme3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ags" Target="../tags/tag10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oleObject" Target="../embeddings/oleObject7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7564455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60" imgH="360" progId="TCLayout.ActiveDocument.1">
                  <p:embed/>
                </p:oleObj>
              </mc:Choice>
              <mc:Fallback>
                <p:oleObj name="think-cell Folie" r:id="rId9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9289429" cy="7913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12875"/>
            <a:ext cx="11520000" cy="467995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noProof="0" err="1"/>
              <a:t>Textmasterformat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2"/>
            <a:r>
              <a:rPr lang="en-US" noProof="0" err="1"/>
              <a:t>Dritte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3"/>
            <a:r>
              <a:rPr lang="en-US" noProof="0" err="1"/>
              <a:t>Vierte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4"/>
            <a:r>
              <a:rPr lang="en-US" noProof="0" err="1"/>
              <a:t>Fünfte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5275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sldNum="0" hdr="0" ftr="0" dt="0"/>
  <p:txStyles>
    <p:titleStyle>
      <a:lvl1pPr marL="92075" indent="0"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1338" indent="-360000" algn="l" defTabSz="914400" rtl="0" eaLnBrk="1" latinLnBrk="0" hangingPunct="1">
        <a:lnSpc>
          <a:spcPct val="100000"/>
        </a:lnSpc>
        <a:spcBef>
          <a:spcPts val="600"/>
        </a:spcBef>
        <a:buSzPct val="135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82663" indent="-35718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257300" indent="-274638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tabLst/>
        <a:defRPr lang="de-DE" sz="18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1616075" indent="-27463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2775" indent="-266700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defRPr lang="de-DE" sz="14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890">
          <p15:clr>
            <a:srgbClr val="F26B43"/>
          </p15:clr>
        </p15:guide>
        <p15:guide id="4" orient="horz" pos="3838">
          <p15:clr>
            <a:srgbClr val="F26B43"/>
          </p15:clr>
        </p15:guide>
        <p15:guide id="5" pos="3704">
          <p15:clr>
            <a:srgbClr val="F26B43"/>
          </p15:clr>
        </p15:guide>
        <p15:guide id="6" pos="3976">
          <p15:clr>
            <a:srgbClr val="F26B43"/>
          </p15:clr>
        </p15:guide>
        <p15:guide id="7" pos="211">
          <p15:clr>
            <a:srgbClr val="F26B43"/>
          </p15:clr>
        </p15:guide>
        <p15:guide id="8" pos="7469">
          <p15:clr>
            <a:srgbClr val="F26B43"/>
          </p15:clr>
        </p15:guide>
        <p15:guide id="9" orient="horz" pos="420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44508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8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60" imgH="360" progId="TCLayout.ActiveDocument.1">
                  <p:embed/>
                </p:oleObj>
              </mc:Choice>
              <mc:Fallback>
                <p:oleObj name="think-cell Folie" r:id="rId9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9289429" cy="7913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12875"/>
            <a:ext cx="11520000" cy="467995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noProof="0" err="1"/>
              <a:t>Textmasterformat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2"/>
            <a:r>
              <a:rPr lang="en-US" noProof="0" err="1"/>
              <a:t>Dritte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3"/>
            <a:r>
              <a:rPr lang="en-US" noProof="0" err="1"/>
              <a:t>Vierte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4"/>
            <a:r>
              <a:rPr lang="en-US" noProof="0" err="1"/>
              <a:t>Fünfte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38778"/>
            <a:ext cx="11520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0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09726" y="6481183"/>
            <a:ext cx="1307808" cy="2376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113" y="218781"/>
            <a:ext cx="2247484" cy="419625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44508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ED60DB4D-9F64-4414-AC92-02CA675B9F6F}" type="datetime4">
              <a:rPr lang="en-US">
                <a:solidFill>
                  <a:srgbClr val="002D64"/>
                </a:solidFill>
              </a:rPr>
              <a:pPr/>
              <a:t>October 15,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44508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4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hf hdr="0"/>
  <p:txStyles>
    <p:titleStyle>
      <a:lvl1pPr marL="92075" indent="0"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1338" indent="-360000" algn="l" defTabSz="914400" rtl="0" eaLnBrk="1" latinLnBrk="0" hangingPunct="1">
        <a:lnSpc>
          <a:spcPct val="100000"/>
        </a:lnSpc>
        <a:spcBef>
          <a:spcPts val="600"/>
        </a:spcBef>
        <a:buSzPct val="135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82663" indent="-35718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257300" indent="-274638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tabLst/>
        <a:defRPr lang="de-DE" sz="18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1616075" indent="-27463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2775" indent="-266700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defRPr lang="de-DE" sz="14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890">
          <p15:clr>
            <a:srgbClr val="F26B43"/>
          </p15:clr>
        </p15:guide>
        <p15:guide id="4" orient="horz" pos="3838">
          <p15:clr>
            <a:srgbClr val="F26B43"/>
          </p15:clr>
        </p15:guide>
        <p15:guide id="5" pos="3704">
          <p15:clr>
            <a:srgbClr val="F26B43"/>
          </p15:clr>
        </p15:guide>
        <p15:guide id="6" pos="3976">
          <p15:clr>
            <a:srgbClr val="F26B43"/>
          </p15:clr>
        </p15:guide>
        <p15:guide id="7" pos="211">
          <p15:clr>
            <a:srgbClr val="F26B43"/>
          </p15:clr>
        </p15:guide>
        <p15:guide id="8" pos="7469">
          <p15:clr>
            <a:srgbClr val="F26B43"/>
          </p15:clr>
        </p15:guide>
        <p15:guide id="9" orient="horz" pos="4201">
          <p15:clr>
            <a:srgbClr val="F26B43"/>
          </p15:clr>
        </p15:guide>
        <p15:guide id="10" orient="horz" pos="410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250682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360" imgH="360" progId="TCLayout.ActiveDocument.1">
                  <p:embed/>
                </p:oleObj>
              </mc:Choice>
              <mc:Fallback>
                <p:oleObj name="think-cell Folie" r:id="rId7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October 15,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8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360" imgH="360" progId="TCLayout.ActiveDocument.1">
                  <p:embed/>
                </p:oleObj>
              </mc:Choice>
              <mc:Fallback>
                <p:oleObj name="think-cell Folie" r:id="rId1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October 15,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360" imgH="360" progId="TCLayout.ActiveDocument.1">
                  <p:embed/>
                </p:oleObj>
              </mc:Choice>
              <mc:Fallback>
                <p:oleObj name="think-cell Folie" r:id="rId14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1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1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F_C207BC9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bertelsmann-university.com/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18/10/relationships/comments" Target="../comments/modernComment_7FFFF3C7_AA916850.xml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hyperlink" Target="https://us-west-2.graphassets.com/cmcu78gdx085p08n06vc58sxv/cmpfy5gyektrz07n3gjrf1bv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brows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20.xml"/><Relationship Id="rId6" Type="http://schemas.openxmlformats.org/officeDocument/2006/relationships/image" Target="../media/image15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www.udacity.com/syllabus/nd036?download=1" TargetMode="External"/><Relationship Id="rId7" Type="http://schemas.openxmlformats.org/officeDocument/2006/relationships/hyperlink" Target="https://www.udacity.com/syllabus/nd90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udacity.com/syllabus/nd7426?download=1" TargetMode="External"/><Relationship Id="rId11" Type="http://schemas.microsoft.com/office/2007/relationships/hdphoto" Target="../media/hdphoto1.wdp"/><Relationship Id="rId5" Type="http://schemas.openxmlformats.org/officeDocument/2006/relationships/hyperlink" Target="https://www.udacity.com/syllabus/nd904?download=1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www.udacity.com/syllabus/nd089?download=1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s-west-2.graphassets.com/cmcu78gdx085p08n06vc58sxv/cmpfy5gyektrz07n3gjrf1bv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bertelsmann-university.com/scholarship-program.html" TargetMode="Externa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urvey.lamapoll.de/2026-Scholarship-Poster" TargetMode="External"/><Relationship Id="rId5" Type="http://schemas.openxmlformats.org/officeDocument/2006/relationships/hyperlink" Target="https://www.bertelsmann-university.com/scholarship-program/scholarship-infos.html" TargetMode="Externa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bertelsmann-university.com/employeescholarship.html" TargetMode="Externa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hyperlink" Target="https://www.bertelsmann-university.com/scholarship-program.html" TargetMode="Externa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981E5A1-0607-9F29-60C3-A5636F77D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6"/>
          <a:stretch>
            <a:fillRect/>
          </a:stretch>
        </p:blipFill>
        <p:spPr>
          <a:xfrm>
            <a:off x="-1" y="0"/>
            <a:ext cx="12188826" cy="6867976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3C240C59-3840-9F77-AB32-5113C117B7AB}"/>
              </a:ext>
            </a:extLst>
          </p:cNvPr>
          <p:cNvSpPr/>
          <p:nvPr/>
        </p:nvSpPr>
        <p:spPr>
          <a:xfrm>
            <a:off x="0" y="5678638"/>
            <a:ext cx="12192000" cy="118933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B4A07D4E-4B12-4F79-B71D-9D1A1BAECDC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47" imgH="386" progId="TCLayout.ActiveDocument.1">
                  <p:embed/>
                </p:oleObj>
              </mc:Choice>
              <mc:Fallback>
                <p:oleObj name="think-cell Folie" r:id="rId5" imgW="347" imgH="386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B4A07D4E-4B12-4F79-B71D-9D1A1BAECD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/>
        </p:nvSpPr>
        <p:spPr>
          <a:xfrm>
            <a:off x="3175" y="492956"/>
            <a:ext cx="7274012" cy="1179362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849" y="6132537"/>
            <a:ext cx="2503807" cy="46748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B6171F1-D673-446B-A74F-F1423CC32191}"/>
              </a:ext>
            </a:extLst>
          </p:cNvPr>
          <p:cNvSpPr/>
          <p:nvPr/>
        </p:nvSpPr>
        <p:spPr>
          <a:xfrm>
            <a:off x="79503" y="643434"/>
            <a:ext cx="77815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endParaRPr lang="en-US" sz="440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7" name="Grafik 16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7C93AED2-2E41-B464-DD33-B5409CCA43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428" y="6067418"/>
            <a:ext cx="1745940" cy="59772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364296-8755-F55E-64F2-1ECE6E228B1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7665" y="6065823"/>
            <a:ext cx="1850765" cy="597722"/>
          </a:xfrm>
          <a:prstGeom prst="rect">
            <a:avLst/>
          </a:prstGeom>
        </p:spPr>
      </p:pic>
      <p:pic>
        <p:nvPicPr>
          <p:cNvPr id="8" name="Grafik 7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F0F1DBE1-FC60-34ED-18CD-273AE6E75F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918" y="6132537"/>
            <a:ext cx="1755749" cy="48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1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feil: Fünfeck 4">
            <a:extLst>
              <a:ext uri="{FF2B5EF4-FFF2-40B4-BE49-F238E27FC236}">
                <a16:creationId xmlns:a16="http://schemas.microsoft.com/office/drawing/2014/main" id="{E61A57DE-E5A1-47A4-B5D0-8CD9289B8BD9}"/>
              </a:ext>
            </a:extLst>
          </p:cNvPr>
          <p:cNvSpPr txBox="1"/>
          <p:nvPr/>
        </p:nvSpPr>
        <p:spPr>
          <a:xfrm>
            <a:off x="7180354" y="2303794"/>
            <a:ext cx="4572000" cy="2160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t" anchorCtr="0">
            <a:noAutofit/>
          </a:bodyPr>
          <a:lstStyle/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de-DE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de-DE" sz="1200" b="1">
              <a:solidFill>
                <a:srgbClr val="002D64"/>
              </a:solidFill>
              <a:latin typeface="Arial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Jenny Meindel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 &amp; Data Learning Lead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jennifer.meindel@bertelsmann.de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741C3C-DA9D-4DFE-9668-727067F7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Who are your contacts?</a:t>
            </a:r>
            <a:br>
              <a:rPr lang="en-US" b="0"/>
            </a:br>
            <a:r>
              <a:rPr lang="en-US"/>
              <a:t>The Bertelsmann University program leads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B42B5BB-A860-49A8-A4CF-D03C685E3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550" y="2161550"/>
            <a:ext cx="2580464" cy="258046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Pfeil: Fünfeck 4">
            <a:extLst>
              <a:ext uri="{FF2B5EF4-FFF2-40B4-BE49-F238E27FC236}">
                <a16:creationId xmlns:a16="http://schemas.microsoft.com/office/drawing/2014/main" id="{E5275406-6C4B-4680-8C09-BB1D5591BA9F}"/>
              </a:ext>
            </a:extLst>
          </p:cNvPr>
          <p:cNvSpPr txBox="1"/>
          <p:nvPr/>
        </p:nvSpPr>
        <p:spPr>
          <a:xfrm>
            <a:off x="1206231" y="2303794"/>
            <a:ext cx="4572000" cy="21600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t" anchorCtr="0">
            <a:noAutofit/>
          </a:bodyPr>
          <a:lstStyle/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de-DE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de-DE" sz="1200" b="1">
              <a:solidFill>
                <a:srgbClr val="002D64"/>
              </a:solidFill>
              <a:latin typeface="Arial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Laura Echterhoff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Scholarship Lead &amp; Program Manager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laura.echterhoff@bertelsmann.de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0B521912-523D-44CE-B958-D67C905B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89452"/>
            <a:ext cx="2580464" cy="258046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2FDA0E1-B18F-4042-A81D-7A0D01F7D0F4}"/>
              </a:ext>
            </a:extLst>
          </p:cNvPr>
          <p:cNvSpPr txBox="1"/>
          <p:nvPr/>
        </p:nvSpPr>
        <p:spPr>
          <a:xfrm>
            <a:off x="1631504" y="5806083"/>
            <a:ext cx="8220262" cy="4801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ctr" anchorCtr="0">
            <a:noAutofit/>
          </a:bodyPr>
          <a:lstStyle>
            <a:defPPr>
              <a:defRPr lang="de-DE"/>
            </a:defPPr>
            <a:lvl1pPr marL="176213" lvl="0" indent="-176213" algn="r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  <a:defRPr sz="1400" b="1"/>
            </a:lvl1pPr>
          </a:lstStyle>
          <a:p>
            <a:pPr marL="176213" marR="0" lvl="0" indent="-176213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For further information, please visit: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www.bertelsmann-university.com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4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4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2869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84DE-8DDC-784C-6915-0100F6CA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08D8C8AD-D7A0-4D92-EDFE-C98E0AFBD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t="8165" r="3179" b="14030"/>
          <a:stretch>
            <a:fillRect/>
          </a:stretch>
        </p:blipFill>
        <p:spPr>
          <a:xfrm>
            <a:off x="339004" y="1252331"/>
            <a:ext cx="11513992" cy="504780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A2F409F-9244-459E-B67A-E0E0151AC904}"/>
              </a:ext>
            </a:extLst>
          </p:cNvPr>
          <p:cNvSpPr/>
          <p:nvPr/>
        </p:nvSpPr>
        <p:spPr>
          <a:xfrm>
            <a:off x="240893" y="1615390"/>
            <a:ext cx="11702132" cy="468474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3CA715D1-4927-FF02-3796-44B8B2A9D18C}"/>
              </a:ext>
            </a:extLst>
          </p:cNvPr>
          <p:cNvSpPr/>
          <p:nvPr/>
        </p:nvSpPr>
        <p:spPr>
          <a:xfrm>
            <a:off x="458787" y="1903645"/>
            <a:ext cx="3600000" cy="307797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1,500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algn="ctr">
              <a:spcBef>
                <a:spcPts val="600"/>
              </a:spcBef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focus: </a:t>
            </a:r>
            <a:r>
              <a:rPr lang="en-US" sz="1600">
                <a:solidFill>
                  <a:srgbClr val="002D64"/>
                </a:solidFill>
                <a:latin typeface="Arial"/>
              </a:rPr>
              <a:t>AI Fluency &amp; Transformation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2E009331-0BDF-B525-4F2E-B81A0F2C6015}"/>
              </a:ext>
            </a:extLst>
          </p:cNvPr>
          <p:cNvSpPr/>
          <p:nvPr/>
        </p:nvSpPr>
        <p:spPr>
          <a:xfrm>
            <a:off x="330923" y="1228449"/>
            <a:ext cx="11522073" cy="4570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</a:p>
        </p:txBody>
      </p:sp>
      <p:graphicFrame>
        <p:nvGraphicFramePr>
          <p:cNvPr id="13" name="Objekt 12" hidden="1">
            <a:extLst>
              <a:ext uri="{FF2B5EF4-FFF2-40B4-BE49-F238E27FC236}">
                <a16:creationId xmlns:a16="http://schemas.microsoft.com/office/drawing/2014/main" id="{A028A5EE-FB6A-72B3-AF4B-24095D094A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360" imgH="360" progId="TCLayout.ActiveDocument.1">
                  <p:embed/>
                </p:oleObj>
              </mc:Choice>
              <mc:Fallback>
                <p:oleObj name="think-cell Folie" r:id="rId6" imgW="360" imgH="360" progId="TCLayout.ActiveDocument.1">
                  <p:embed/>
                  <p:pic>
                    <p:nvPicPr>
                      <p:cNvPr id="13" name="Objekt 12" hidden="1">
                        <a:extLst>
                          <a:ext uri="{FF2B5EF4-FFF2-40B4-BE49-F238E27FC236}">
                            <a16:creationId xmlns:a16="http://schemas.microsoft.com/office/drawing/2014/main" id="{A028A5EE-FB6A-72B3-AF4B-24095D094A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6773960C-B696-3D42-3DC3-E66F1A33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What´s new? New content &amp; individualized learning based on skill profiles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6EA7A0C4-A996-B86B-E0CA-79C0630F490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9514" y="2259287"/>
            <a:ext cx="1464893" cy="473101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B4251FA5-1809-9D81-1517-F08E8B3C53E3}"/>
              </a:ext>
            </a:extLst>
          </p:cNvPr>
          <p:cNvSpPr/>
          <p:nvPr/>
        </p:nvSpPr>
        <p:spPr>
          <a:xfrm>
            <a:off x="8133213" y="1892170"/>
            <a:ext cx="3600000" cy="3074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Content: Agentic AI Foundations</a:t>
            </a:r>
          </a:p>
        </p:txBody>
      </p:sp>
      <p:pic>
        <p:nvPicPr>
          <p:cNvPr id="4" name="Grafik 3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AA4B340A-20EC-ADFC-9BFC-CD11B8F690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77" y="2232592"/>
            <a:ext cx="1200535" cy="41100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4BB786E-9178-9C23-B819-A66F06ECAAB8}"/>
              </a:ext>
            </a:extLst>
          </p:cNvPr>
          <p:cNvSpPr/>
          <p:nvPr/>
        </p:nvSpPr>
        <p:spPr>
          <a:xfrm>
            <a:off x="4296000" y="1903645"/>
            <a:ext cx="3600000" cy="3074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lvl="0" algn="ctr">
              <a:spcBef>
                <a:spcPts val="600"/>
              </a:spcBef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Content: </a:t>
            </a:r>
            <a:r>
              <a:rPr lang="en-US" sz="1600" dirty="0">
                <a:solidFill>
                  <a:srgbClr val="002D64"/>
                </a:solidFill>
                <a:cs typeface="Cordia New"/>
              </a:rPr>
              <a:t>AI Engineering, Agentic AI, AI Security &amp; Product </a:t>
            </a:r>
            <a:r>
              <a:rPr lang="en-US" sz="1600">
                <a:solidFill>
                  <a:srgbClr val="002D64"/>
                </a:solidFill>
                <a:cs typeface="Cordia New"/>
              </a:rPr>
              <a:t>Management Nanodegrees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Grafik 1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7882A193-F11F-C958-C3D3-40FBB3FC0E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4201" y="2244066"/>
            <a:ext cx="1389686" cy="385951"/>
          </a:xfrm>
          <a:prstGeom prst="rect">
            <a:avLst/>
          </a:prstGeom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4A5CC9F-C067-CA75-66EB-A2F6F9EA0B04}"/>
              </a:ext>
            </a:extLst>
          </p:cNvPr>
          <p:cNvSpPr/>
          <p:nvPr/>
        </p:nvSpPr>
        <p:spPr>
          <a:xfrm>
            <a:off x="8423408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content/ course</a:t>
            </a:r>
            <a:endParaRPr kumimoji="0" lang="de-DE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Gleichschenkliges Dreieck 22">
            <a:extLst>
              <a:ext uri="{FF2B5EF4-FFF2-40B4-BE49-F238E27FC236}">
                <a16:creationId xmlns:a16="http://schemas.microsoft.com/office/drawing/2014/main" id="{B053B4C1-A0F1-A9EC-A01B-62A1C3E378ED}"/>
              </a:ext>
            </a:extLst>
          </p:cNvPr>
          <p:cNvSpPr/>
          <p:nvPr/>
        </p:nvSpPr>
        <p:spPr>
          <a:xfrm rot="10800000">
            <a:off x="1526340" y="498162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Gleichschenkliges Dreieck 23">
            <a:extLst>
              <a:ext uri="{FF2B5EF4-FFF2-40B4-BE49-F238E27FC236}">
                <a16:creationId xmlns:a16="http://schemas.microsoft.com/office/drawing/2014/main" id="{13ED7F94-320F-D1E7-2CDA-5FD12B2D7DF9}"/>
              </a:ext>
            </a:extLst>
          </p:cNvPr>
          <p:cNvSpPr/>
          <p:nvPr/>
        </p:nvSpPr>
        <p:spPr>
          <a:xfrm rot="10800000">
            <a:off x="9241797" y="496624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9B88EA4-058F-36A5-90AC-6110C35BD37E}"/>
              </a:ext>
            </a:extLst>
          </p:cNvPr>
          <p:cNvSpPr/>
          <p:nvPr/>
        </p:nvSpPr>
        <p:spPr>
          <a:xfrm>
            <a:off x="748981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defRPr/>
            </a:pPr>
            <a:r>
              <a:rPr lang="en-US" sz="1200" dirty="0">
                <a:solidFill>
                  <a:schemeClr val="bg1"/>
                </a:solidFill>
              </a:rPr>
              <a:t>Personal AI agent for targeted skill-based learning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E1E4AB-BC07-ACAD-322F-CF511E3C5D7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3599" y="2158284"/>
            <a:ext cx="2090373" cy="675106"/>
          </a:xfrm>
          <a:prstGeom prst="rect">
            <a:avLst/>
          </a:prstGeom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B3CE93EF-FE7E-33A7-0CC8-9E723CC95CFA}"/>
              </a:ext>
            </a:extLst>
          </p:cNvPr>
          <p:cNvSpPr/>
          <p:nvPr/>
        </p:nvSpPr>
        <p:spPr>
          <a:xfrm>
            <a:off x="4586194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content/ Nanodegrees</a:t>
            </a:r>
            <a:endParaRPr kumimoji="0" lang="de-DE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Gleichschenkliges Dreieck 14">
            <a:extLst>
              <a:ext uri="{FF2B5EF4-FFF2-40B4-BE49-F238E27FC236}">
                <a16:creationId xmlns:a16="http://schemas.microsoft.com/office/drawing/2014/main" id="{D2921ECA-E3E8-0236-82E3-64B72A8A0768}"/>
              </a:ext>
            </a:extLst>
          </p:cNvPr>
          <p:cNvSpPr/>
          <p:nvPr/>
        </p:nvSpPr>
        <p:spPr>
          <a:xfrm rot="10800000">
            <a:off x="5404583" y="496624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6561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25418-A2FB-171A-0D0B-418CB32F9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hteck 108">
            <a:extLst>
              <a:ext uri="{FF2B5EF4-FFF2-40B4-BE49-F238E27FC236}">
                <a16:creationId xmlns:a16="http://schemas.microsoft.com/office/drawing/2014/main" id="{ED64BBBB-8E84-1D4B-D15E-CF1E6354C08E}"/>
              </a:ext>
            </a:extLst>
          </p:cNvPr>
          <p:cNvSpPr/>
          <p:nvPr/>
        </p:nvSpPr>
        <p:spPr>
          <a:xfrm>
            <a:off x="2693876" y="1227439"/>
            <a:ext cx="2952000" cy="4725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85" name="Richtungspfeil 76">
            <a:extLst>
              <a:ext uri="{FF2B5EF4-FFF2-40B4-BE49-F238E27FC236}">
                <a16:creationId xmlns:a16="http://schemas.microsoft.com/office/drawing/2014/main" id="{2F596E0A-0B7D-4734-D42E-82805C27283B}"/>
              </a:ext>
            </a:extLst>
          </p:cNvPr>
          <p:cNvSpPr/>
          <p:nvPr/>
        </p:nvSpPr>
        <p:spPr>
          <a:xfrm>
            <a:off x="2693874" y="3494601"/>
            <a:ext cx="3111440" cy="77055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324000" bIns="45720" rtlCol="0" anchor="ctr"/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Benefit from a personal AI agent </a:t>
            </a:r>
            <a:r>
              <a:rPr lang="en-US" sz="1200">
                <a:solidFill>
                  <a:srgbClr val="002D64"/>
                </a:solidFill>
              </a:rPr>
              <a:t>and get access to video lectures, readings, quizzes, and assignments</a:t>
            </a:r>
            <a:endParaRPr lang="de-DE" sz="1200">
              <a:solidFill>
                <a:srgbClr val="002D64"/>
              </a:solidFill>
              <a:latin typeface="+mj-lt"/>
              <a:cs typeface="Cordia New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3F1974-BBFF-E878-7841-DEA366BF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/>
            </a:br>
            <a:r>
              <a:rPr lang="en-US"/>
              <a:t>Provider Overview</a:t>
            </a:r>
            <a:endParaRPr lang="de-DE"/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34BE058A-8585-35BA-968E-600DB1A9CC8D}"/>
              </a:ext>
            </a:extLst>
          </p:cNvPr>
          <p:cNvSpPr/>
          <p:nvPr/>
        </p:nvSpPr>
        <p:spPr>
          <a:xfrm>
            <a:off x="8910942" y="1227439"/>
            <a:ext cx="2952000" cy="47114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32E7274D-16E5-6FD8-D269-CBB2B77585AD}"/>
              </a:ext>
            </a:extLst>
          </p:cNvPr>
          <p:cNvSpPr/>
          <p:nvPr/>
        </p:nvSpPr>
        <p:spPr>
          <a:xfrm>
            <a:off x="5805819" y="1227439"/>
            <a:ext cx="2952000" cy="4727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2" name="Richtungspfeil 76">
            <a:extLst>
              <a:ext uri="{FF2B5EF4-FFF2-40B4-BE49-F238E27FC236}">
                <a16:creationId xmlns:a16="http://schemas.microsoft.com/office/drawing/2014/main" id="{79495681-C565-B628-4158-3BF9D82768C0}"/>
              </a:ext>
            </a:extLst>
          </p:cNvPr>
          <p:cNvSpPr/>
          <p:nvPr/>
        </p:nvSpPr>
        <p:spPr>
          <a:xfrm>
            <a:off x="5804816" y="5476582"/>
            <a:ext cx="3107802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an industry-recognized Udacity certificate</a:t>
            </a:r>
          </a:p>
        </p:txBody>
      </p:sp>
      <p:sp>
        <p:nvSpPr>
          <p:cNvPr id="113" name="Richtungspfeil 76">
            <a:extLst>
              <a:ext uri="{FF2B5EF4-FFF2-40B4-BE49-F238E27FC236}">
                <a16:creationId xmlns:a16="http://schemas.microsoft.com/office/drawing/2014/main" id="{FA9472CE-21F9-D4AE-C459-CF85139AD5BB}"/>
              </a:ext>
            </a:extLst>
          </p:cNvPr>
          <p:cNvSpPr/>
          <p:nvPr/>
        </p:nvSpPr>
        <p:spPr>
          <a:xfrm>
            <a:off x="5798126" y="4893524"/>
            <a:ext cx="3116004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Inactive users are removed after the activation deadline expires</a:t>
            </a:r>
          </a:p>
        </p:txBody>
      </p:sp>
      <p:sp>
        <p:nvSpPr>
          <p:cNvPr id="114" name="Flussdiagramm: Prozess 24">
            <a:extLst>
              <a:ext uri="{FF2B5EF4-FFF2-40B4-BE49-F238E27FC236}">
                <a16:creationId xmlns:a16="http://schemas.microsoft.com/office/drawing/2014/main" id="{0F32B161-65BF-089F-A14F-FEC3725D9BED}"/>
              </a:ext>
            </a:extLst>
          </p:cNvPr>
          <p:cNvSpPr/>
          <p:nvPr/>
        </p:nvSpPr>
        <p:spPr>
          <a:xfrm>
            <a:off x="8903519" y="6139056"/>
            <a:ext cx="2936365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250 seats</a:t>
            </a:r>
          </a:p>
        </p:txBody>
      </p:sp>
      <p:sp>
        <p:nvSpPr>
          <p:cNvPr id="115" name="Gleichschenkliges Dreieck 114">
            <a:extLst>
              <a:ext uri="{FF2B5EF4-FFF2-40B4-BE49-F238E27FC236}">
                <a16:creationId xmlns:a16="http://schemas.microsoft.com/office/drawing/2014/main" id="{E66DC641-CBB6-EF83-5580-C629CAB3DAC0}"/>
              </a:ext>
            </a:extLst>
          </p:cNvPr>
          <p:cNvSpPr/>
          <p:nvPr/>
        </p:nvSpPr>
        <p:spPr>
          <a:xfrm rot="10800000">
            <a:off x="9871571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6" name="Richtungspfeil 76">
            <a:extLst>
              <a:ext uri="{FF2B5EF4-FFF2-40B4-BE49-F238E27FC236}">
                <a16:creationId xmlns:a16="http://schemas.microsoft.com/office/drawing/2014/main" id="{CF36988D-49E8-1DD2-189F-AE17E22FEC73}"/>
              </a:ext>
            </a:extLst>
          </p:cNvPr>
          <p:cNvSpPr/>
          <p:nvPr/>
        </p:nvSpPr>
        <p:spPr>
          <a:xfrm>
            <a:off x="5805818" y="2535047"/>
            <a:ext cx="3106800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 Nanodegrees: </a:t>
            </a: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AI Engineering, Agentic AI, Product Management</a:t>
            </a:r>
            <a:br>
              <a:rPr lang="en-US" sz="1200">
                <a:solidFill>
                  <a:srgbClr val="002D64"/>
                </a:solidFill>
                <a:latin typeface="+mj-lt"/>
                <a:cs typeface="Cordia New"/>
              </a:rPr>
            </a:b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&amp; Cybersecurity. </a:t>
            </a:r>
            <a:br>
              <a:rPr lang="en-US" sz="1200">
                <a:solidFill>
                  <a:srgbClr val="002D64"/>
                </a:solidFill>
                <a:latin typeface="+mj-lt"/>
                <a:cs typeface="Cordia New"/>
              </a:rPr>
            </a:b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Complete the first ND and get access to the entire Udacity catalog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7" name="Richtungspfeil 76">
            <a:extLst>
              <a:ext uri="{FF2B5EF4-FFF2-40B4-BE49-F238E27FC236}">
                <a16:creationId xmlns:a16="http://schemas.microsoft.com/office/drawing/2014/main" id="{FE0D96E1-9A70-B2B8-AC55-A05845DC8CC3}"/>
              </a:ext>
            </a:extLst>
          </p:cNvPr>
          <p:cNvSpPr/>
          <p:nvPr/>
        </p:nvSpPr>
        <p:spPr>
          <a:xfrm>
            <a:off x="5804816" y="3493100"/>
            <a:ext cx="3108306" cy="774308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Video lessons, short quizzes, and complete comprehensive real-world projects.</a:t>
            </a:r>
          </a:p>
        </p:txBody>
      </p:sp>
      <p:sp>
        <p:nvSpPr>
          <p:cNvPr id="118" name="Richtungspfeil 76">
            <a:extLst>
              <a:ext uri="{FF2B5EF4-FFF2-40B4-BE49-F238E27FC236}">
                <a16:creationId xmlns:a16="http://schemas.microsoft.com/office/drawing/2014/main" id="{D63E35AD-0F73-F36A-6EB8-1082CC2CFCC6}"/>
              </a:ext>
            </a:extLst>
          </p:cNvPr>
          <p:cNvSpPr/>
          <p:nvPr/>
        </p:nvSpPr>
        <p:spPr>
          <a:xfrm>
            <a:off x="5804816" y="4310466"/>
            <a:ext cx="310881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 months / self-paced</a:t>
            </a:r>
          </a:p>
        </p:txBody>
      </p:sp>
      <p:sp>
        <p:nvSpPr>
          <p:cNvPr id="119" name="Richtungspfeil 76">
            <a:extLst>
              <a:ext uri="{FF2B5EF4-FFF2-40B4-BE49-F238E27FC236}">
                <a16:creationId xmlns:a16="http://schemas.microsoft.com/office/drawing/2014/main" id="{3A744DB5-6E60-16A2-742E-6B75AA113547}"/>
              </a:ext>
            </a:extLst>
          </p:cNvPr>
          <p:cNvSpPr/>
          <p:nvPr/>
        </p:nvSpPr>
        <p:spPr>
          <a:xfrm>
            <a:off x="332400" y="2535798"/>
            <a:ext cx="2270014" cy="91499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Richtungspfeil 76">
            <a:extLst>
              <a:ext uri="{FF2B5EF4-FFF2-40B4-BE49-F238E27FC236}">
                <a16:creationId xmlns:a16="http://schemas.microsoft.com/office/drawing/2014/main" id="{8392D402-6378-3E7A-C6BE-742C611A4D0A}"/>
              </a:ext>
            </a:extLst>
          </p:cNvPr>
          <p:cNvSpPr/>
          <p:nvPr/>
        </p:nvSpPr>
        <p:spPr>
          <a:xfrm>
            <a:off x="335360" y="3494602"/>
            <a:ext cx="2269617" cy="77055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 Style</a:t>
            </a:r>
          </a:p>
        </p:txBody>
      </p:sp>
      <p:sp>
        <p:nvSpPr>
          <p:cNvPr id="121" name="Richtungspfeil 76">
            <a:extLst>
              <a:ext uri="{FF2B5EF4-FFF2-40B4-BE49-F238E27FC236}">
                <a16:creationId xmlns:a16="http://schemas.microsoft.com/office/drawing/2014/main" id="{DC0AE3A2-8F1E-E69E-60CB-86DB47738B65}"/>
              </a:ext>
            </a:extLst>
          </p:cNvPr>
          <p:cNvSpPr/>
          <p:nvPr/>
        </p:nvSpPr>
        <p:spPr>
          <a:xfrm>
            <a:off x="335360" y="4308966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Duration</a:t>
            </a:r>
          </a:p>
        </p:txBody>
      </p:sp>
      <p:sp>
        <p:nvSpPr>
          <p:cNvPr id="122" name="Richtungspfeil 76">
            <a:extLst>
              <a:ext uri="{FF2B5EF4-FFF2-40B4-BE49-F238E27FC236}">
                <a16:creationId xmlns:a16="http://schemas.microsoft.com/office/drawing/2014/main" id="{FEF44C53-B574-7429-3404-28CBD8FF5A52}"/>
              </a:ext>
            </a:extLst>
          </p:cNvPr>
          <p:cNvSpPr/>
          <p:nvPr/>
        </p:nvSpPr>
        <p:spPr>
          <a:xfrm>
            <a:off x="334212" y="4892775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Richtungspfeil 76">
            <a:extLst>
              <a:ext uri="{FF2B5EF4-FFF2-40B4-BE49-F238E27FC236}">
                <a16:creationId xmlns:a16="http://schemas.microsoft.com/office/drawing/2014/main" id="{31806E97-E00B-A975-9B72-35F2E8CAECB3}"/>
              </a:ext>
            </a:extLst>
          </p:cNvPr>
          <p:cNvSpPr/>
          <p:nvPr/>
        </p:nvSpPr>
        <p:spPr>
          <a:xfrm>
            <a:off x="332796" y="5476582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Flussdiagramm: Prozess 24">
            <a:extLst>
              <a:ext uri="{FF2B5EF4-FFF2-40B4-BE49-F238E27FC236}">
                <a16:creationId xmlns:a16="http://schemas.microsoft.com/office/drawing/2014/main" id="{0FC806FE-8F93-9B6E-BE1D-DF6FB88F42B2}"/>
              </a:ext>
            </a:extLst>
          </p:cNvPr>
          <p:cNvSpPr/>
          <p:nvPr/>
        </p:nvSpPr>
        <p:spPr>
          <a:xfrm>
            <a:off x="5812775" y="6139257"/>
            <a:ext cx="2929814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seats</a:t>
            </a:r>
          </a:p>
        </p:txBody>
      </p:sp>
      <p:cxnSp>
        <p:nvCxnSpPr>
          <p:cNvPr id="125" name="Gerader Verbinder 124">
            <a:extLst>
              <a:ext uri="{FF2B5EF4-FFF2-40B4-BE49-F238E27FC236}">
                <a16:creationId xmlns:a16="http://schemas.microsoft.com/office/drawing/2014/main" id="{EF83625C-D08A-2D78-9A15-100C22DF0058}"/>
              </a:ext>
            </a:extLst>
          </p:cNvPr>
          <p:cNvCxnSpPr>
            <a:cxnSpLocks/>
          </p:cNvCxnSpPr>
          <p:nvPr/>
        </p:nvCxnSpPr>
        <p:spPr>
          <a:xfrm>
            <a:off x="5803897" y="6013312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Gleichschenkliges Dreieck 125">
            <a:extLst>
              <a:ext uri="{FF2B5EF4-FFF2-40B4-BE49-F238E27FC236}">
                <a16:creationId xmlns:a16="http://schemas.microsoft.com/office/drawing/2014/main" id="{EAF63547-A430-F2CE-0015-B991C7E2DC62}"/>
              </a:ext>
            </a:extLst>
          </p:cNvPr>
          <p:cNvSpPr/>
          <p:nvPr/>
        </p:nvSpPr>
        <p:spPr>
          <a:xfrm rot="10800000">
            <a:off x="6778707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27" name="Grafik 126">
            <a:extLst>
              <a:ext uri="{FF2B5EF4-FFF2-40B4-BE49-F238E27FC236}">
                <a16:creationId xmlns:a16="http://schemas.microsoft.com/office/drawing/2014/main" id="{A2733892-5C4A-A84F-F64A-F27CB8B7B91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978" y="1160837"/>
            <a:ext cx="2090373" cy="675106"/>
          </a:xfrm>
          <a:prstGeom prst="rect">
            <a:avLst/>
          </a:prstGeom>
        </p:spPr>
      </p:pic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6121C6B5-AEAC-D77C-A479-46AABED589E8}"/>
              </a:ext>
            </a:extLst>
          </p:cNvPr>
          <p:cNvGrpSpPr/>
          <p:nvPr/>
        </p:nvGrpSpPr>
        <p:grpSpPr>
          <a:xfrm>
            <a:off x="412766" y="4328963"/>
            <a:ext cx="320616" cy="320616"/>
            <a:chOff x="11034713" y="2051050"/>
            <a:chExt cx="292100" cy="292100"/>
          </a:xfrm>
        </p:grpSpPr>
        <p:sp>
          <p:nvSpPr>
            <p:cNvPr id="129" name="Freeform 757">
              <a:extLst>
                <a:ext uri="{FF2B5EF4-FFF2-40B4-BE49-F238E27FC236}">
                  <a16:creationId xmlns:a16="http://schemas.microsoft.com/office/drawing/2014/main" id="{A87A78DB-277B-8E52-F463-F2A6AF81B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Rectangle 758">
              <a:extLst>
                <a:ext uri="{FF2B5EF4-FFF2-40B4-BE49-F238E27FC236}">
                  <a16:creationId xmlns:a16="http://schemas.microsoft.com/office/drawing/2014/main" id="{9909154B-C9B8-C063-C401-D431C798B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Rectangle 759">
              <a:extLst>
                <a:ext uri="{FF2B5EF4-FFF2-40B4-BE49-F238E27FC236}">
                  <a16:creationId xmlns:a16="http://schemas.microsoft.com/office/drawing/2014/main" id="{BD9D1D2E-4730-891A-2C41-590B58E3B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Line 760">
              <a:extLst>
                <a:ext uri="{FF2B5EF4-FFF2-40B4-BE49-F238E27FC236}">
                  <a16:creationId xmlns:a16="http://schemas.microsoft.com/office/drawing/2014/main" id="{E66ED971-E0E2-E0EA-28F0-3AD0A73BE2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Line 761">
              <a:extLst>
                <a:ext uri="{FF2B5EF4-FFF2-40B4-BE49-F238E27FC236}">
                  <a16:creationId xmlns:a16="http://schemas.microsoft.com/office/drawing/2014/main" id="{98DC079E-2876-13FE-9331-194E671BEA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Line 762">
              <a:extLst>
                <a:ext uri="{FF2B5EF4-FFF2-40B4-BE49-F238E27FC236}">
                  <a16:creationId xmlns:a16="http://schemas.microsoft.com/office/drawing/2014/main" id="{44B45278-EEB4-7DE0-E7B7-17C7D66E5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Line 763">
              <a:extLst>
                <a:ext uri="{FF2B5EF4-FFF2-40B4-BE49-F238E27FC236}">
                  <a16:creationId xmlns:a16="http://schemas.microsoft.com/office/drawing/2014/main" id="{67F48894-3E98-A21A-E32C-69F61B4CC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Line 764">
              <a:extLst>
                <a:ext uri="{FF2B5EF4-FFF2-40B4-BE49-F238E27FC236}">
                  <a16:creationId xmlns:a16="http://schemas.microsoft.com/office/drawing/2014/main" id="{5A1944BE-FEC9-336E-9A2C-91EF2AB45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Line 765">
              <a:extLst>
                <a:ext uri="{FF2B5EF4-FFF2-40B4-BE49-F238E27FC236}">
                  <a16:creationId xmlns:a16="http://schemas.microsoft.com/office/drawing/2014/main" id="{B25EB44E-B98D-0B34-BF80-6AB5C6875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Line 766">
              <a:extLst>
                <a:ext uri="{FF2B5EF4-FFF2-40B4-BE49-F238E27FC236}">
                  <a16:creationId xmlns:a16="http://schemas.microsoft.com/office/drawing/2014/main" id="{8D032EB7-5DAD-2B16-DEE5-E0890D20D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Line 767">
              <a:extLst>
                <a:ext uri="{FF2B5EF4-FFF2-40B4-BE49-F238E27FC236}">
                  <a16:creationId xmlns:a16="http://schemas.microsoft.com/office/drawing/2014/main" id="{22C775EB-C0D3-26B2-1993-DEC1609D2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F852F8AE-B034-C888-F90B-5D8BA95A0E3F}"/>
              </a:ext>
            </a:extLst>
          </p:cNvPr>
          <p:cNvGrpSpPr>
            <a:grpSpLocks noChangeAspect="1"/>
          </p:cNvGrpSpPr>
          <p:nvPr/>
        </p:nvGrpSpPr>
        <p:grpSpPr>
          <a:xfrm>
            <a:off x="425814" y="2798803"/>
            <a:ext cx="255310" cy="351517"/>
            <a:chOff x="9802813" y="4763"/>
            <a:chExt cx="976313" cy="1322388"/>
          </a:xfrm>
        </p:grpSpPr>
        <p:sp>
          <p:nvSpPr>
            <p:cNvPr id="141" name="Freeform 1797">
              <a:extLst>
                <a:ext uri="{FF2B5EF4-FFF2-40B4-BE49-F238E27FC236}">
                  <a16:creationId xmlns:a16="http://schemas.microsoft.com/office/drawing/2014/main" id="{078EA3DB-C67D-FB58-DD9C-6CFE5CF67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798">
              <a:extLst>
                <a:ext uri="{FF2B5EF4-FFF2-40B4-BE49-F238E27FC236}">
                  <a16:creationId xmlns:a16="http://schemas.microsoft.com/office/drawing/2014/main" id="{20E10248-C3B5-6CD4-779A-0A0FD2566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799">
              <a:extLst>
                <a:ext uri="{FF2B5EF4-FFF2-40B4-BE49-F238E27FC236}">
                  <a16:creationId xmlns:a16="http://schemas.microsoft.com/office/drawing/2014/main" id="{70865186-38FC-BED1-E2A4-EFCC9D2DD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Line 1800">
              <a:extLst>
                <a:ext uri="{FF2B5EF4-FFF2-40B4-BE49-F238E27FC236}">
                  <a16:creationId xmlns:a16="http://schemas.microsoft.com/office/drawing/2014/main" id="{D0024B4C-9026-3530-B323-6A8DE11E8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801">
              <a:extLst>
                <a:ext uri="{FF2B5EF4-FFF2-40B4-BE49-F238E27FC236}">
                  <a16:creationId xmlns:a16="http://schemas.microsoft.com/office/drawing/2014/main" id="{30100DB8-44D4-D2AA-AC97-6D4E1E7A7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802">
              <a:extLst>
                <a:ext uri="{FF2B5EF4-FFF2-40B4-BE49-F238E27FC236}">
                  <a16:creationId xmlns:a16="http://schemas.microsoft.com/office/drawing/2014/main" id="{5AC89DDD-36CB-DA6E-0434-EA71CD89E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7" name="Gruppieren 146">
            <a:extLst>
              <a:ext uri="{FF2B5EF4-FFF2-40B4-BE49-F238E27FC236}">
                <a16:creationId xmlns:a16="http://schemas.microsoft.com/office/drawing/2014/main" id="{C0D0F255-FED8-60E5-B0A2-3350BA328E5A}"/>
              </a:ext>
            </a:extLst>
          </p:cNvPr>
          <p:cNvGrpSpPr>
            <a:grpSpLocks noChangeAspect="1"/>
          </p:cNvGrpSpPr>
          <p:nvPr/>
        </p:nvGrpSpPr>
        <p:grpSpPr>
          <a:xfrm>
            <a:off x="419002" y="4949479"/>
            <a:ext cx="326915" cy="310945"/>
            <a:chOff x="9853613" y="909638"/>
            <a:chExt cx="1039813" cy="989013"/>
          </a:xfrm>
        </p:grpSpPr>
        <p:sp>
          <p:nvSpPr>
            <p:cNvPr id="148" name="Freeform 1693">
              <a:extLst>
                <a:ext uri="{FF2B5EF4-FFF2-40B4-BE49-F238E27FC236}">
                  <a16:creationId xmlns:a16="http://schemas.microsoft.com/office/drawing/2014/main" id="{2DB261D1-4EE6-4F13-7550-DF533C957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694">
              <a:extLst>
                <a:ext uri="{FF2B5EF4-FFF2-40B4-BE49-F238E27FC236}">
                  <a16:creationId xmlns:a16="http://schemas.microsoft.com/office/drawing/2014/main" id="{89CB59A0-EADC-6616-61AC-299E18C9B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695">
              <a:extLst>
                <a:ext uri="{FF2B5EF4-FFF2-40B4-BE49-F238E27FC236}">
                  <a16:creationId xmlns:a16="http://schemas.microsoft.com/office/drawing/2014/main" id="{A234968D-764D-B065-D147-70FE37033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4" name="Richtungspfeil 76">
            <a:extLst>
              <a:ext uri="{FF2B5EF4-FFF2-40B4-BE49-F238E27FC236}">
                <a16:creationId xmlns:a16="http://schemas.microsoft.com/office/drawing/2014/main" id="{234CD15B-0A88-664C-9888-280391BE377E}"/>
              </a:ext>
            </a:extLst>
          </p:cNvPr>
          <p:cNvSpPr/>
          <p:nvPr/>
        </p:nvSpPr>
        <p:spPr>
          <a:xfrm>
            <a:off x="8910941" y="5476582"/>
            <a:ext cx="295200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a renowned Harvard Online certificate</a:t>
            </a:r>
          </a:p>
        </p:txBody>
      </p:sp>
      <p:sp>
        <p:nvSpPr>
          <p:cNvPr id="165" name="Richtungspfeil 76">
            <a:extLst>
              <a:ext uri="{FF2B5EF4-FFF2-40B4-BE49-F238E27FC236}">
                <a16:creationId xmlns:a16="http://schemas.microsoft.com/office/drawing/2014/main" id="{153C9030-0983-2374-3EEF-2E072F550EA2}"/>
              </a:ext>
            </a:extLst>
          </p:cNvPr>
          <p:cNvSpPr/>
          <p:nvPr/>
        </p:nvSpPr>
        <p:spPr>
          <a:xfrm>
            <a:off x="8910941" y="4893524"/>
            <a:ext cx="295200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Highly interactive program in a Bertelsmann-only cohort</a:t>
            </a:r>
          </a:p>
        </p:txBody>
      </p:sp>
      <p:sp>
        <p:nvSpPr>
          <p:cNvPr id="166" name="Richtungspfeil 76">
            <a:extLst>
              <a:ext uri="{FF2B5EF4-FFF2-40B4-BE49-F238E27FC236}">
                <a16:creationId xmlns:a16="http://schemas.microsoft.com/office/drawing/2014/main" id="{AF39823C-1430-982D-099D-EA7FCF312177}"/>
              </a:ext>
            </a:extLst>
          </p:cNvPr>
          <p:cNvSpPr/>
          <p:nvPr/>
        </p:nvSpPr>
        <p:spPr>
          <a:xfrm>
            <a:off x="8908377" y="2535046"/>
            <a:ext cx="2952001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Course: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4"/>
              </a:rPr>
              <a:t>Agentic AI Foundations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  <p:sp>
        <p:nvSpPr>
          <p:cNvPr id="167" name="Richtungspfeil 76">
            <a:extLst>
              <a:ext uri="{FF2B5EF4-FFF2-40B4-BE49-F238E27FC236}">
                <a16:creationId xmlns:a16="http://schemas.microsoft.com/office/drawing/2014/main" id="{8B41DEE6-4DB1-6D78-E58C-182AD8665514}"/>
              </a:ext>
            </a:extLst>
          </p:cNvPr>
          <p:cNvSpPr/>
          <p:nvPr/>
        </p:nvSpPr>
        <p:spPr>
          <a:xfrm>
            <a:off x="8914662" y="3493099"/>
            <a:ext cx="2948281" cy="774309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Real world cases delivered via short videos, interactive exercises, and exchange forums</a:t>
            </a:r>
          </a:p>
        </p:txBody>
      </p:sp>
      <p:sp>
        <p:nvSpPr>
          <p:cNvPr id="168" name="Richtungspfeil 76">
            <a:extLst>
              <a:ext uri="{FF2B5EF4-FFF2-40B4-BE49-F238E27FC236}">
                <a16:creationId xmlns:a16="http://schemas.microsoft.com/office/drawing/2014/main" id="{1EA3660A-470B-043C-B4C4-487A4DD80703}"/>
              </a:ext>
            </a:extLst>
          </p:cNvPr>
          <p:cNvSpPr/>
          <p:nvPr/>
        </p:nvSpPr>
        <p:spPr>
          <a:xfrm>
            <a:off x="8914663" y="4310466"/>
            <a:ext cx="294828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weeks/ self-paced</a:t>
            </a:r>
          </a:p>
        </p:txBody>
      </p:sp>
      <p:cxnSp>
        <p:nvCxnSpPr>
          <p:cNvPr id="169" name="Gerader Verbinder 168">
            <a:extLst>
              <a:ext uri="{FF2B5EF4-FFF2-40B4-BE49-F238E27FC236}">
                <a16:creationId xmlns:a16="http://schemas.microsoft.com/office/drawing/2014/main" id="{9CC6F048-802C-DFA5-7C3F-8FDE5E0FD795}"/>
              </a:ext>
            </a:extLst>
          </p:cNvPr>
          <p:cNvCxnSpPr>
            <a:cxnSpLocks/>
          </p:cNvCxnSpPr>
          <p:nvPr/>
        </p:nvCxnSpPr>
        <p:spPr>
          <a:xfrm>
            <a:off x="8905639" y="6013111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ichtungspfeil 76">
            <a:extLst>
              <a:ext uri="{FF2B5EF4-FFF2-40B4-BE49-F238E27FC236}">
                <a16:creationId xmlns:a16="http://schemas.microsoft.com/office/drawing/2014/main" id="{54758A90-5457-03F9-E4CA-1102DC774A3B}"/>
              </a:ext>
            </a:extLst>
          </p:cNvPr>
          <p:cNvSpPr/>
          <p:nvPr/>
        </p:nvSpPr>
        <p:spPr>
          <a:xfrm>
            <a:off x="5804816" y="1771989"/>
            <a:ext cx="3109862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>
              <a:spcBef>
                <a:spcPts val="600"/>
              </a:spcBef>
            </a:pPr>
            <a:r>
              <a:rPr lang="en-US" sz="1200" kern="0" dirty="0">
                <a:solidFill>
                  <a:srgbClr val="002D64"/>
                </a:solidFill>
                <a:latin typeface="+mj-lt"/>
              </a:rPr>
              <a:t>All employees who want to expand their </a:t>
            </a:r>
            <a:r>
              <a:rPr lang="en-US" sz="1200" b="1" kern="0" dirty="0">
                <a:solidFill>
                  <a:srgbClr val="002D64"/>
                </a:solidFill>
                <a:latin typeface="+mj-lt"/>
              </a:rPr>
              <a:t>AI</a:t>
            </a:r>
            <a:r>
              <a:rPr lang="en-US" sz="1200" kern="0" dirty="0">
                <a:solidFill>
                  <a:srgbClr val="002D64"/>
                </a:solidFill>
                <a:latin typeface="+mj-lt"/>
              </a:rPr>
              <a:t> Engineering, Agentic AI, AI </a:t>
            </a:r>
            <a:r>
              <a:rPr lang="en-US" sz="1200" b="1" kern="0" dirty="0">
                <a:solidFill>
                  <a:srgbClr val="002D64"/>
                </a:solidFill>
                <a:latin typeface="+mj-lt"/>
              </a:rPr>
              <a:t>Security</a:t>
            </a:r>
            <a:r>
              <a:rPr lang="en-US" sz="1200" kern="0" dirty="0">
                <a:solidFill>
                  <a:srgbClr val="002D64"/>
                </a:solidFill>
                <a:latin typeface="+mj-lt"/>
              </a:rPr>
              <a:t> or </a:t>
            </a:r>
            <a:r>
              <a:rPr lang="en-US" sz="1200" b="1" kern="0" dirty="0">
                <a:solidFill>
                  <a:srgbClr val="002D64"/>
                </a:solidFill>
                <a:latin typeface="+mj-lt"/>
              </a:rPr>
              <a:t>Product Management </a:t>
            </a:r>
            <a:r>
              <a:rPr lang="en-US" sz="1200" kern="0" dirty="0">
                <a:solidFill>
                  <a:srgbClr val="002D64"/>
                </a:solidFill>
                <a:latin typeface="+mj-lt"/>
              </a:rPr>
              <a:t>skills</a:t>
            </a:r>
          </a:p>
        </p:txBody>
      </p:sp>
      <p:sp>
        <p:nvSpPr>
          <p:cNvPr id="171" name="Richtungspfeil 76">
            <a:extLst>
              <a:ext uri="{FF2B5EF4-FFF2-40B4-BE49-F238E27FC236}">
                <a16:creationId xmlns:a16="http://schemas.microsoft.com/office/drawing/2014/main" id="{DA3FEB87-3A7F-5239-3ECE-35A16B6166E3}"/>
              </a:ext>
            </a:extLst>
          </p:cNvPr>
          <p:cNvSpPr/>
          <p:nvPr/>
        </p:nvSpPr>
        <p:spPr>
          <a:xfrm>
            <a:off x="334963" y="1771989"/>
            <a:ext cx="2262923" cy="72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2" name="Richtungspfeil 76">
            <a:extLst>
              <a:ext uri="{FF2B5EF4-FFF2-40B4-BE49-F238E27FC236}">
                <a16:creationId xmlns:a16="http://schemas.microsoft.com/office/drawing/2014/main" id="{2E6B7C11-DE46-31FA-C54C-3B4E620B80AC}"/>
              </a:ext>
            </a:extLst>
          </p:cNvPr>
          <p:cNvSpPr/>
          <p:nvPr/>
        </p:nvSpPr>
        <p:spPr>
          <a:xfrm>
            <a:off x="8914663" y="1771988"/>
            <a:ext cx="2948280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Employees 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who</a:t>
            </a: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want to get an introduction to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Agentic AI</a:t>
            </a:r>
          </a:p>
        </p:txBody>
      </p:sp>
      <p:grpSp>
        <p:nvGrpSpPr>
          <p:cNvPr id="173" name="Group 562">
            <a:extLst>
              <a:ext uri="{FF2B5EF4-FFF2-40B4-BE49-F238E27FC236}">
                <a16:creationId xmlns:a16="http://schemas.microsoft.com/office/drawing/2014/main" id="{ABEBA809-4BB4-1EE6-0320-3EABF8351D5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956702"/>
            <a:ext cx="353342" cy="319485"/>
            <a:chOff x="2708" y="982"/>
            <a:chExt cx="956" cy="831"/>
          </a:xfrm>
        </p:grpSpPr>
        <p:sp>
          <p:nvSpPr>
            <p:cNvPr id="174" name="Freeform 563">
              <a:extLst>
                <a:ext uri="{FF2B5EF4-FFF2-40B4-BE49-F238E27FC236}">
                  <a16:creationId xmlns:a16="http://schemas.microsoft.com/office/drawing/2014/main" id="{C0EFA6BE-FB76-2BF7-1B93-94057DBB8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564">
              <a:extLst>
                <a:ext uri="{FF2B5EF4-FFF2-40B4-BE49-F238E27FC236}">
                  <a16:creationId xmlns:a16="http://schemas.microsoft.com/office/drawing/2014/main" id="{9B46CB37-37E4-F540-C842-35B794889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565">
              <a:extLst>
                <a:ext uri="{FF2B5EF4-FFF2-40B4-BE49-F238E27FC236}">
                  <a16:creationId xmlns:a16="http://schemas.microsoft.com/office/drawing/2014/main" id="{A57FEC30-5365-E900-C131-729E0AB52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566">
              <a:extLst>
                <a:ext uri="{FF2B5EF4-FFF2-40B4-BE49-F238E27FC236}">
                  <a16:creationId xmlns:a16="http://schemas.microsoft.com/office/drawing/2014/main" id="{AF6D8A57-383D-FB5D-DA71-E423696F1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567">
              <a:extLst>
                <a:ext uri="{FF2B5EF4-FFF2-40B4-BE49-F238E27FC236}">
                  <a16:creationId xmlns:a16="http://schemas.microsoft.com/office/drawing/2014/main" id="{70DFD262-51CB-6CA6-0716-5EBD1002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568">
              <a:extLst>
                <a:ext uri="{FF2B5EF4-FFF2-40B4-BE49-F238E27FC236}">
                  <a16:creationId xmlns:a16="http://schemas.microsoft.com/office/drawing/2014/main" id="{4A60D143-28D6-31E0-2B10-E5CB37F9D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80" name="Grafik 179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49601A63-9F62-5CF0-6833-964D31CE50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802" y="1224864"/>
            <a:ext cx="1609818" cy="551120"/>
          </a:xfrm>
          <a:prstGeom prst="rect">
            <a:avLst/>
          </a:prstGeom>
        </p:spPr>
      </p:pic>
      <p:sp>
        <p:nvSpPr>
          <p:cNvPr id="181" name="Richtungspfeil 76">
            <a:extLst>
              <a:ext uri="{FF2B5EF4-FFF2-40B4-BE49-F238E27FC236}">
                <a16:creationId xmlns:a16="http://schemas.microsoft.com/office/drawing/2014/main" id="{2901AE98-E2C5-EF56-40E9-F9A4817B397F}"/>
              </a:ext>
            </a:extLst>
          </p:cNvPr>
          <p:cNvSpPr/>
          <p:nvPr/>
        </p:nvSpPr>
        <p:spPr>
          <a:xfrm>
            <a:off x="2693875" y="1771988"/>
            <a:ext cx="3110941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All employees who want to develop skills 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in </a:t>
            </a:r>
            <a:r>
              <a:rPr lang="en-US" sz="1200" b="1" kern="0">
                <a:solidFill>
                  <a:srgbClr val="002D64"/>
                </a:solidFill>
                <a:latin typeface="+mj-lt"/>
              </a:rPr>
              <a:t>AI fluency and transformation</a:t>
            </a:r>
          </a:p>
        </p:txBody>
      </p:sp>
      <p:sp>
        <p:nvSpPr>
          <p:cNvPr id="182" name="Richtungspfeil 76">
            <a:extLst>
              <a:ext uri="{FF2B5EF4-FFF2-40B4-BE49-F238E27FC236}">
                <a16:creationId xmlns:a16="http://schemas.microsoft.com/office/drawing/2014/main" id="{0AF3C9F8-277F-2684-ACBB-25E64E2846DE}"/>
              </a:ext>
            </a:extLst>
          </p:cNvPr>
          <p:cNvSpPr/>
          <p:nvPr/>
        </p:nvSpPr>
        <p:spPr>
          <a:xfrm>
            <a:off x="2692957" y="2535797"/>
            <a:ext cx="3112312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324000" bIns="45720" rtlCol="0" anchor="ctr"/>
          <a:lstStyle/>
          <a:p>
            <a:pPr>
              <a:spcBef>
                <a:spcPts val="600"/>
              </a:spcBef>
              <a:defRPr/>
            </a:pPr>
            <a:endParaRPr lang="en-US" sz="1200" kern="0" noProof="0">
              <a:solidFill>
                <a:srgbClr val="002D64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n-US" sz="1200" kern="0" noProof="0">
                <a:solidFill>
                  <a:srgbClr val="002D64"/>
                </a:solidFill>
              </a:rPr>
              <a:t>Explore tailored AI content using your personal AI agent for targeted skill-based learning</a:t>
            </a:r>
            <a:br>
              <a:rPr lang="en-US" sz="1200" kern="0" noProof="0">
                <a:solidFill>
                  <a:srgbClr val="002D64"/>
                </a:solidFill>
              </a:rPr>
            </a:br>
            <a:r>
              <a:rPr lang="en-US" sz="1200" kern="0" noProof="0">
                <a:solidFill>
                  <a:srgbClr val="002D64"/>
                </a:solidFill>
              </a:rPr>
              <a:t>+ full catalog access</a:t>
            </a:r>
          </a:p>
          <a:p>
            <a:pPr>
              <a:spcBef>
                <a:spcPts val="600"/>
              </a:spcBef>
              <a:defRPr/>
            </a:pPr>
            <a:r>
              <a:rPr lang="en-US" sz="1200" spc="-10" noProof="0">
                <a:solidFill>
                  <a:schemeClr val="bg1"/>
                </a:solidFill>
                <a:cs typeface="Trebuchet MS"/>
              </a:rPr>
              <a:t> </a:t>
            </a:r>
          </a:p>
        </p:txBody>
      </p:sp>
      <p:sp>
        <p:nvSpPr>
          <p:cNvPr id="183" name="Richtungspfeil 76">
            <a:extLst>
              <a:ext uri="{FF2B5EF4-FFF2-40B4-BE49-F238E27FC236}">
                <a16:creationId xmlns:a16="http://schemas.microsoft.com/office/drawing/2014/main" id="{0DEB419E-A374-20BC-73B1-3F383CF8390B}"/>
              </a:ext>
            </a:extLst>
          </p:cNvPr>
          <p:cNvSpPr/>
          <p:nvPr/>
        </p:nvSpPr>
        <p:spPr>
          <a:xfrm>
            <a:off x="2693002" y="4308965"/>
            <a:ext cx="3112312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12 months / self-paced</a:t>
            </a:r>
          </a:p>
        </p:txBody>
      </p:sp>
      <p:sp>
        <p:nvSpPr>
          <p:cNvPr id="184" name="Richtungspfeil 76">
            <a:extLst>
              <a:ext uri="{FF2B5EF4-FFF2-40B4-BE49-F238E27FC236}">
                <a16:creationId xmlns:a16="http://schemas.microsoft.com/office/drawing/2014/main" id="{B2BB3311-C58D-A8E5-BCF5-D6D730196230}"/>
              </a:ext>
            </a:extLst>
          </p:cNvPr>
          <p:cNvSpPr/>
          <p:nvPr/>
        </p:nvSpPr>
        <p:spPr>
          <a:xfrm>
            <a:off x="2695521" y="4892774"/>
            <a:ext cx="310520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Inactive users may be replaced with waitlisted applicants</a:t>
            </a:r>
          </a:p>
        </p:txBody>
      </p:sp>
      <p:sp>
        <p:nvSpPr>
          <p:cNvPr id="186" name="Richtungspfeil 76">
            <a:extLst>
              <a:ext uri="{FF2B5EF4-FFF2-40B4-BE49-F238E27FC236}">
                <a16:creationId xmlns:a16="http://schemas.microsoft.com/office/drawing/2014/main" id="{B3FE161A-17CA-1E17-ABE6-7C639C9FCEBB}"/>
              </a:ext>
            </a:extLst>
          </p:cNvPr>
          <p:cNvSpPr/>
          <p:nvPr/>
        </p:nvSpPr>
        <p:spPr>
          <a:xfrm>
            <a:off x="2695522" y="5476582"/>
            <a:ext cx="3116004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certificates from renowned universities and institutions</a:t>
            </a:r>
          </a:p>
        </p:txBody>
      </p:sp>
      <p:sp>
        <p:nvSpPr>
          <p:cNvPr id="187" name="Flussdiagramm: Prozess 24">
            <a:extLst>
              <a:ext uri="{FF2B5EF4-FFF2-40B4-BE49-F238E27FC236}">
                <a16:creationId xmlns:a16="http://schemas.microsoft.com/office/drawing/2014/main" id="{C7E5BC56-F3E9-A490-8C06-155D77F8A04E}"/>
              </a:ext>
            </a:extLst>
          </p:cNvPr>
          <p:cNvSpPr/>
          <p:nvPr/>
        </p:nvSpPr>
        <p:spPr>
          <a:xfrm>
            <a:off x="2700159" y="6149544"/>
            <a:ext cx="2944797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1,500 seats</a:t>
            </a:r>
          </a:p>
        </p:txBody>
      </p:sp>
      <p:cxnSp>
        <p:nvCxnSpPr>
          <p:cNvPr id="188" name="Gerader Verbinder 187">
            <a:extLst>
              <a:ext uri="{FF2B5EF4-FFF2-40B4-BE49-F238E27FC236}">
                <a16:creationId xmlns:a16="http://schemas.microsoft.com/office/drawing/2014/main" id="{00D23620-FD07-9ACF-9E09-A81BA3BF385C}"/>
              </a:ext>
            </a:extLst>
          </p:cNvPr>
          <p:cNvCxnSpPr>
            <a:cxnSpLocks/>
          </p:cNvCxnSpPr>
          <p:nvPr/>
        </p:nvCxnSpPr>
        <p:spPr>
          <a:xfrm>
            <a:off x="2692957" y="6011830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Gleichschenkliges Dreieck 188">
            <a:extLst>
              <a:ext uri="{FF2B5EF4-FFF2-40B4-BE49-F238E27FC236}">
                <a16:creationId xmlns:a16="http://schemas.microsoft.com/office/drawing/2014/main" id="{20644470-EDEB-509F-CE55-827AB5449555}"/>
              </a:ext>
            </a:extLst>
          </p:cNvPr>
          <p:cNvSpPr/>
          <p:nvPr/>
        </p:nvSpPr>
        <p:spPr>
          <a:xfrm rot="10800000">
            <a:off x="3658889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19ADA54E-D8B0-19D2-5F63-14178F235F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129989" y="3282286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8754D5C-CC65-6559-8D53-BB5C4336A1DA}"/>
              </a:ext>
            </a:extLst>
          </p:cNvPr>
          <p:cNvGrpSpPr>
            <a:grpSpLocks noChangeAspect="1"/>
          </p:cNvGrpSpPr>
          <p:nvPr/>
        </p:nvGrpSpPr>
        <p:grpSpPr>
          <a:xfrm>
            <a:off x="411880" y="3666942"/>
            <a:ext cx="356840" cy="410595"/>
            <a:chOff x="2644776" y="3433763"/>
            <a:chExt cx="2476500" cy="2849562"/>
          </a:xfrm>
        </p:grpSpPr>
        <p:sp>
          <p:nvSpPr>
            <p:cNvPr id="7" name="Freeform 390">
              <a:extLst>
                <a:ext uri="{FF2B5EF4-FFF2-40B4-BE49-F238E27FC236}">
                  <a16:creationId xmlns:a16="http://schemas.microsoft.com/office/drawing/2014/main" id="{60E0E93C-9DA6-841F-29C1-B5D206C5C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1" y="3805238"/>
              <a:ext cx="1733550" cy="1733550"/>
            </a:xfrm>
            <a:custGeom>
              <a:avLst/>
              <a:gdLst>
                <a:gd name="T0" fmla="*/ 1092 w 1092"/>
                <a:gd name="T1" fmla="*/ 574 h 1092"/>
                <a:gd name="T2" fmla="*/ 1081 w 1092"/>
                <a:gd name="T3" fmla="*/ 656 h 1092"/>
                <a:gd name="T4" fmla="*/ 1059 w 1092"/>
                <a:gd name="T5" fmla="*/ 734 h 1092"/>
                <a:gd name="T6" fmla="*/ 1027 w 1092"/>
                <a:gd name="T7" fmla="*/ 806 h 1092"/>
                <a:gd name="T8" fmla="*/ 984 w 1092"/>
                <a:gd name="T9" fmla="*/ 873 h 1092"/>
                <a:gd name="T10" fmla="*/ 933 w 1092"/>
                <a:gd name="T11" fmla="*/ 933 h 1092"/>
                <a:gd name="T12" fmla="*/ 873 w 1092"/>
                <a:gd name="T13" fmla="*/ 985 h 1092"/>
                <a:gd name="T14" fmla="*/ 806 w 1092"/>
                <a:gd name="T15" fmla="*/ 1027 h 1092"/>
                <a:gd name="T16" fmla="*/ 733 w 1092"/>
                <a:gd name="T17" fmla="*/ 1060 h 1092"/>
                <a:gd name="T18" fmla="*/ 656 w 1092"/>
                <a:gd name="T19" fmla="*/ 1081 h 1092"/>
                <a:gd name="T20" fmla="*/ 574 w 1092"/>
                <a:gd name="T21" fmla="*/ 1092 h 1092"/>
                <a:gd name="T22" fmla="*/ 518 w 1092"/>
                <a:gd name="T23" fmla="*/ 1092 h 1092"/>
                <a:gd name="T24" fmla="*/ 436 w 1092"/>
                <a:gd name="T25" fmla="*/ 1081 h 1092"/>
                <a:gd name="T26" fmla="*/ 359 w 1092"/>
                <a:gd name="T27" fmla="*/ 1060 h 1092"/>
                <a:gd name="T28" fmla="*/ 286 w 1092"/>
                <a:gd name="T29" fmla="*/ 1027 h 1092"/>
                <a:gd name="T30" fmla="*/ 219 w 1092"/>
                <a:gd name="T31" fmla="*/ 985 h 1092"/>
                <a:gd name="T32" fmla="*/ 159 w 1092"/>
                <a:gd name="T33" fmla="*/ 933 h 1092"/>
                <a:gd name="T34" fmla="*/ 108 w 1092"/>
                <a:gd name="T35" fmla="*/ 873 h 1092"/>
                <a:gd name="T36" fmla="*/ 65 w 1092"/>
                <a:gd name="T37" fmla="*/ 806 h 1092"/>
                <a:gd name="T38" fmla="*/ 33 w 1092"/>
                <a:gd name="T39" fmla="*/ 734 h 1092"/>
                <a:gd name="T40" fmla="*/ 11 w 1092"/>
                <a:gd name="T41" fmla="*/ 656 h 1092"/>
                <a:gd name="T42" fmla="*/ 0 w 1092"/>
                <a:gd name="T43" fmla="*/ 574 h 1092"/>
                <a:gd name="T44" fmla="*/ 0 w 1092"/>
                <a:gd name="T45" fmla="*/ 518 h 1092"/>
                <a:gd name="T46" fmla="*/ 11 w 1092"/>
                <a:gd name="T47" fmla="*/ 436 h 1092"/>
                <a:gd name="T48" fmla="*/ 33 w 1092"/>
                <a:gd name="T49" fmla="*/ 359 h 1092"/>
                <a:gd name="T50" fmla="*/ 65 w 1092"/>
                <a:gd name="T51" fmla="*/ 286 h 1092"/>
                <a:gd name="T52" fmla="*/ 108 w 1092"/>
                <a:gd name="T53" fmla="*/ 220 h 1092"/>
                <a:gd name="T54" fmla="*/ 159 w 1092"/>
                <a:gd name="T55" fmla="*/ 161 h 1092"/>
                <a:gd name="T56" fmla="*/ 219 w 1092"/>
                <a:gd name="T57" fmla="*/ 109 h 1092"/>
                <a:gd name="T58" fmla="*/ 286 w 1092"/>
                <a:gd name="T59" fmla="*/ 67 h 1092"/>
                <a:gd name="T60" fmla="*/ 359 w 1092"/>
                <a:gd name="T61" fmla="*/ 33 h 1092"/>
                <a:gd name="T62" fmla="*/ 436 w 1092"/>
                <a:gd name="T63" fmla="*/ 11 h 1092"/>
                <a:gd name="T64" fmla="*/ 518 w 1092"/>
                <a:gd name="T65" fmla="*/ 1 h 1092"/>
                <a:gd name="T66" fmla="*/ 574 w 1092"/>
                <a:gd name="T67" fmla="*/ 1 h 1092"/>
                <a:gd name="T68" fmla="*/ 656 w 1092"/>
                <a:gd name="T69" fmla="*/ 11 h 1092"/>
                <a:gd name="T70" fmla="*/ 733 w 1092"/>
                <a:gd name="T71" fmla="*/ 33 h 1092"/>
                <a:gd name="T72" fmla="*/ 806 w 1092"/>
                <a:gd name="T73" fmla="*/ 67 h 1092"/>
                <a:gd name="T74" fmla="*/ 873 w 1092"/>
                <a:gd name="T75" fmla="*/ 109 h 1092"/>
                <a:gd name="T76" fmla="*/ 933 w 1092"/>
                <a:gd name="T77" fmla="*/ 161 h 1092"/>
                <a:gd name="T78" fmla="*/ 984 w 1092"/>
                <a:gd name="T79" fmla="*/ 220 h 1092"/>
                <a:gd name="T80" fmla="*/ 1027 w 1092"/>
                <a:gd name="T81" fmla="*/ 286 h 1092"/>
                <a:gd name="T82" fmla="*/ 1059 w 1092"/>
                <a:gd name="T83" fmla="*/ 359 h 1092"/>
                <a:gd name="T84" fmla="*/ 1081 w 1092"/>
                <a:gd name="T85" fmla="*/ 436 h 1092"/>
                <a:gd name="T86" fmla="*/ 1092 w 1092"/>
                <a:gd name="T87" fmla="*/ 518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2" h="1092">
                  <a:moveTo>
                    <a:pt x="1092" y="547"/>
                  </a:moveTo>
                  <a:lnTo>
                    <a:pt x="1092" y="547"/>
                  </a:lnTo>
                  <a:lnTo>
                    <a:pt x="1092" y="574"/>
                  </a:lnTo>
                  <a:lnTo>
                    <a:pt x="1090" y="602"/>
                  </a:lnTo>
                  <a:lnTo>
                    <a:pt x="1086" y="630"/>
                  </a:lnTo>
                  <a:lnTo>
                    <a:pt x="1081" y="656"/>
                  </a:lnTo>
                  <a:lnTo>
                    <a:pt x="1074" y="684"/>
                  </a:lnTo>
                  <a:lnTo>
                    <a:pt x="1068" y="709"/>
                  </a:lnTo>
                  <a:lnTo>
                    <a:pt x="1059" y="734"/>
                  </a:lnTo>
                  <a:lnTo>
                    <a:pt x="1049" y="759"/>
                  </a:lnTo>
                  <a:lnTo>
                    <a:pt x="1038" y="784"/>
                  </a:lnTo>
                  <a:lnTo>
                    <a:pt x="1027" y="806"/>
                  </a:lnTo>
                  <a:lnTo>
                    <a:pt x="1013" y="830"/>
                  </a:lnTo>
                  <a:lnTo>
                    <a:pt x="999" y="852"/>
                  </a:lnTo>
                  <a:lnTo>
                    <a:pt x="984" y="873"/>
                  </a:lnTo>
                  <a:lnTo>
                    <a:pt x="968" y="894"/>
                  </a:lnTo>
                  <a:lnTo>
                    <a:pt x="950" y="914"/>
                  </a:lnTo>
                  <a:lnTo>
                    <a:pt x="933" y="933"/>
                  </a:lnTo>
                  <a:lnTo>
                    <a:pt x="913" y="951"/>
                  </a:lnTo>
                  <a:lnTo>
                    <a:pt x="894" y="968"/>
                  </a:lnTo>
                  <a:lnTo>
                    <a:pt x="873" y="985"/>
                  </a:lnTo>
                  <a:lnTo>
                    <a:pt x="851" y="1000"/>
                  </a:lnTo>
                  <a:lnTo>
                    <a:pt x="829" y="1013"/>
                  </a:lnTo>
                  <a:lnTo>
                    <a:pt x="806" y="1027"/>
                  </a:lnTo>
                  <a:lnTo>
                    <a:pt x="782" y="1038"/>
                  </a:lnTo>
                  <a:lnTo>
                    <a:pt x="759" y="1050"/>
                  </a:lnTo>
                  <a:lnTo>
                    <a:pt x="733" y="1060"/>
                  </a:lnTo>
                  <a:lnTo>
                    <a:pt x="708" y="1069"/>
                  </a:lnTo>
                  <a:lnTo>
                    <a:pt x="682" y="1076"/>
                  </a:lnTo>
                  <a:lnTo>
                    <a:pt x="656" y="1081"/>
                  </a:lnTo>
                  <a:lnTo>
                    <a:pt x="629" y="1086"/>
                  </a:lnTo>
                  <a:lnTo>
                    <a:pt x="602" y="1090"/>
                  </a:lnTo>
                  <a:lnTo>
                    <a:pt x="574" y="1092"/>
                  </a:lnTo>
                  <a:lnTo>
                    <a:pt x="545" y="1092"/>
                  </a:lnTo>
                  <a:lnTo>
                    <a:pt x="545" y="1092"/>
                  </a:lnTo>
                  <a:lnTo>
                    <a:pt x="518" y="1092"/>
                  </a:lnTo>
                  <a:lnTo>
                    <a:pt x="490" y="1090"/>
                  </a:lnTo>
                  <a:lnTo>
                    <a:pt x="463" y="1086"/>
                  </a:lnTo>
                  <a:lnTo>
                    <a:pt x="436" y="1081"/>
                  </a:lnTo>
                  <a:lnTo>
                    <a:pt x="410" y="1076"/>
                  </a:lnTo>
                  <a:lnTo>
                    <a:pt x="384" y="1069"/>
                  </a:lnTo>
                  <a:lnTo>
                    <a:pt x="359" y="1060"/>
                  </a:lnTo>
                  <a:lnTo>
                    <a:pt x="333" y="1050"/>
                  </a:lnTo>
                  <a:lnTo>
                    <a:pt x="310" y="1038"/>
                  </a:lnTo>
                  <a:lnTo>
                    <a:pt x="286" y="1027"/>
                  </a:lnTo>
                  <a:lnTo>
                    <a:pt x="263" y="1013"/>
                  </a:lnTo>
                  <a:lnTo>
                    <a:pt x="241" y="1000"/>
                  </a:lnTo>
                  <a:lnTo>
                    <a:pt x="219" y="985"/>
                  </a:lnTo>
                  <a:lnTo>
                    <a:pt x="198" y="968"/>
                  </a:lnTo>
                  <a:lnTo>
                    <a:pt x="179" y="951"/>
                  </a:lnTo>
                  <a:lnTo>
                    <a:pt x="159" y="933"/>
                  </a:lnTo>
                  <a:lnTo>
                    <a:pt x="142" y="914"/>
                  </a:lnTo>
                  <a:lnTo>
                    <a:pt x="124" y="894"/>
                  </a:lnTo>
                  <a:lnTo>
                    <a:pt x="108" y="873"/>
                  </a:lnTo>
                  <a:lnTo>
                    <a:pt x="93" y="852"/>
                  </a:lnTo>
                  <a:lnTo>
                    <a:pt x="79" y="830"/>
                  </a:lnTo>
                  <a:lnTo>
                    <a:pt x="65" y="806"/>
                  </a:lnTo>
                  <a:lnTo>
                    <a:pt x="54" y="784"/>
                  </a:lnTo>
                  <a:lnTo>
                    <a:pt x="43" y="759"/>
                  </a:lnTo>
                  <a:lnTo>
                    <a:pt x="33" y="734"/>
                  </a:lnTo>
                  <a:lnTo>
                    <a:pt x="24" y="709"/>
                  </a:lnTo>
                  <a:lnTo>
                    <a:pt x="18" y="684"/>
                  </a:lnTo>
                  <a:lnTo>
                    <a:pt x="11" y="656"/>
                  </a:lnTo>
                  <a:lnTo>
                    <a:pt x="6" y="630"/>
                  </a:lnTo>
                  <a:lnTo>
                    <a:pt x="2" y="602"/>
                  </a:lnTo>
                  <a:lnTo>
                    <a:pt x="0" y="574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18"/>
                  </a:lnTo>
                  <a:lnTo>
                    <a:pt x="2" y="490"/>
                  </a:lnTo>
                  <a:lnTo>
                    <a:pt x="6" y="463"/>
                  </a:lnTo>
                  <a:lnTo>
                    <a:pt x="11" y="436"/>
                  </a:lnTo>
                  <a:lnTo>
                    <a:pt x="18" y="410"/>
                  </a:lnTo>
                  <a:lnTo>
                    <a:pt x="24" y="384"/>
                  </a:lnTo>
                  <a:lnTo>
                    <a:pt x="33" y="359"/>
                  </a:lnTo>
                  <a:lnTo>
                    <a:pt x="43" y="334"/>
                  </a:lnTo>
                  <a:lnTo>
                    <a:pt x="54" y="310"/>
                  </a:lnTo>
                  <a:lnTo>
                    <a:pt x="65" y="286"/>
                  </a:lnTo>
                  <a:lnTo>
                    <a:pt x="79" y="263"/>
                  </a:lnTo>
                  <a:lnTo>
                    <a:pt x="93" y="241"/>
                  </a:lnTo>
                  <a:lnTo>
                    <a:pt x="108" y="220"/>
                  </a:lnTo>
                  <a:lnTo>
                    <a:pt x="124" y="199"/>
                  </a:lnTo>
                  <a:lnTo>
                    <a:pt x="142" y="179"/>
                  </a:lnTo>
                  <a:lnTo>
                    <a:pt x="159" y="161"/>
                  </a:lnTo>
                  <a:lnTo>
                    <a:pt x="179" y="142"/>
                  </a:lnTo>
                  <a:lnTo>
                    <a:pt x="198" y="125"/>
                  </a:lnTo>
                  <a:lnTo>
                    <a:pt x="219" y="109"/>
                  </a:lnTo>
                  <a:lnTo>
                    <a:pt x="241" y="93"/>
                  </a:lnTo>
                  <a:lnTo>
                    <a:pt x="263" y="79"/>
                  </a:lnTo>
                  <a:lnTo>
                    <a:pt x="286" y="67"/>
                  </a:lnTo>
                  <a:lnTo>
                    <a:pt x="310" y="54"/>
                  </a:lnTo>
                  <a:lnTo>
                    <a:pt x="333" y="43"/>
                  </a:lnTo>
                  <a:lnTo>
                    <a:pt x="359" y="33"/>
                  </a:lnTo>
                  <a:lnTo>
                    <a:pt x="384" y="25"/>
                  </a:lnTo>
                  <a:lnTo>
                    <a:pt x="410" y="18"/>
                  </a:lnTo>
                  <a:lnTo>
                    <a:pt x="436" y="11"/>
                  </a:lnTo>
                  <a:lnTo>
                    <a:pt x="463" y="6"/>
                  </a:lnTo>
                  <a:lnTo>
                    <a:pt x="490" y="3"/>
                  </a:lnTo>
                  <a:lnTo>
                    <a:pt x="518" y="1"/>
                  </a:lnTo>
                  <a:lnTo>
                    <a:pt x="545" y="0"/>
                  </a:lnTo>
                  <a:lnTo>
                    <a:pt x="545" y="0"/>
                  </a:lnTo>
                  <a:lnTo>
                    <a:pt x="574" y="1"/>
                  </a:lnTo>
                  <a:lnTo>
                    <a:pt x="602" y="3"/>
                  </a:lnTo>
                  <a:lnTo>
                    <a:pt x="629" y="6"/>
                  </a:lnTo>
                  <a:lnTo>
                    <a:pt x="656" y="11"/>
                  </a:lnTo>
                  <a:lnTo>
                    <a:pt x="682" y="18"/>
                  </a:lnTo>
                  <a:lnTo>
                    <a:pt x="708" y="25"/>
                  </a:lnTo>
                  <a:lnTo>
                    <a:pt x="733" y="33"/>
                  </a:lnTo>
                  <a:lnTo>
                    <a:pt x="759" y="43"/>
                  </a:lnTo>
                  <a:lnTo>
                    <a:pt x="782" y="54"/>
                  </a:lnTo>
                  <a:lnTo>
                    <a:pt x="806" y="67"/>
                  </a:lnTo>
                  <a:lnTo>
                    <a:pt x="829" y="79"/>
                  </a:lnTo>
                  <a:lnTo>
                    <a:pt x="851" y="93"/>
                  </a:lnTo>
                  <a:lnTo>
                    <a:pt x="873" y="109"/>
                  </a:lnTo>
                  <a:lnTo>
                    <a:pt x="894" y="125"/>
                  </a:lnTo>
                  <a:lnTo>
                    <a:pt x="913" y="142"/>
                  </a:lnTo>
                  <a:lnTo>
                    <a:pt x="933" y="161"/>
                  </a:lnTo>
                  <a:lnTo>
                    <a:pt x="950" y="179"/>
                  </a:lnTo>
                  <a:lnTo>
                    <a:pt x="968" y="199"/>
                  </a:lnTo>
                  <a:lnTo>
                    <a:pt x="984" y="220"/>
                  </a:lnTo>
                  <a:lnTo>
                    <a:pt x="999" y="241"/>
                  </a:lnTo>
                  <a:lnTo>
                    <a:pt x="1013" y="263"/>
                  </a:lnTo>
                  <a:lnTo>
                    <a:pt x="1027" y="286"/>
                  </a:lnTo>
                  <a:lnTo>
                    <a:pt x="1038" y="310"/>
                  </a:lnTo>
                  <a:lnTo>
                    <a:pt x="1049" y="334"/>
                  </a:lnTo>
                  <a:lnTo>
                    <a:pt x="1059" y="359"/>
                  </a:lnTo>
                  <a:lnTo>
                    <a:pt x="1068" y="384"/>
                  </a:lnTo>
                  <a:lnTo>
                    <a:pt x="1074" y="410"/>
                  </a:lnTo>
                  <a:lnTo>
                    <a:pt x="1081" y="436"/>
                  </a:lnTo>
                  <a:lnTo>
                    <a:pt x="1086" y="463"/>
                  </a:lnTo>
                  <a:lnTo>
                    <a:pt x="1090" y="490"/>
                  </a:lnTo>
                  <a:lnTo>
                    <a:pt x="1092" y="518"/>
                  </a:lnTo>
                  <a:lnTo>
                    <a:pt x="1092" y="547"/>
                  </a:lnTo>
                  <a:lnTo>
                    <a:pt x="1092" y="547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391">
              <a:extLst>
                <a:ext uri="{FF2B5EF4-FFF2-40B4-BE49-F238E27FC236}">
                  <a16:creationId xmlns:a16="http://schemas.microsoft.com/office/drawing/2014/main" id="{EAF8994A-AF9F-D6AE-07FD-70C9C0C7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551" y="5478463"/>
              <a:ext cx="742950" cy="309563"/>
            </a:xfrm>
            <a:custGeom>
              <a:avLst/>
              <a:gdLst>
                <a:gd name="T0" fmla="*/ 0 w 468"/>
                <a:gd name="T1" fmla="*/ 0 h 195"/>
                <a:gd name="T2" fmla="*/ 0 w 468"/>
                <a:gd name="T3" fmla="*/ 195 h 195"/>
                <a:gd name="T4" fmla="*/ 468 w 468"/>
                <a:gd name="T5" fmla="*/ 195 h 195"/>
                <a:gd name="T6" fmla="*/ 468 w 46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8" h="195">
                  <a:moveTo>
                    <a:pt x="0" y="0"/>
                  </a:moveTo>
                  <a:lnTo>
                    <a:pt x="0" y="195"/>
                  </a:lnTo>
                  <a:lnTo>
                    <a:pt x="468" y="195"/>
                  </a:lnTo>
                  <a:lnTo>
                    <a:pt x="468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392">
              <a:extLst>
                <a:ext uri="{FF2B5EF4-FFF2-40B4-BE49-F238E27FC236}">
                  <a16:creationId xmlns:a16="http://schemas.microsoft.com/office/drawing/2014/main" id="{92F3911A-3611-AAE9-DED0-CDD211EFD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76" y="5788025"/>
              <a:ext cx="495300" cy="24765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Line 393">
              <a:extLst>
                <a:ext uri="{FF2B5EF4-FFF2-40B4-BE49-F238E27FC236}">
                  <a16:creationId xmlns:a16="http://schemas.microsoft.com/office/drawing/2014/main" id="{10EC1B7E-8CFD-86E9-93F5-5AF696153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6035675"/>
              <a:ext cx="0" cy="24765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Line 394">
              <a:extLst>
                <a:ext uri="{FF2B5EF4-FFF2-40B4-BE49-F238E27FC236}">
                  <a16:creationId xmlns:a16="http://schemas.microsoft.com/office/drawing/2014/main" id="{4E9ADCB5-DB9D-C066-2853-C93AE545E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3433763"/>
              <a:ext cx="0" cy="1254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Line 395">
              <a:extLst>
                <a:ext uri="{FF2B5EF4-FFF2-40B4-BE49-F238E27FC236}">
                  <a16:creationId xmlns:a16="http://schemas.microsoft.com/office/drawing/2014/main" id="{7C0FDAB2-0FB9-0546-387A-1BEB2E5004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72013" y="3797300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ine 396">
              <a:extLst>
                <a:ext uri="{FF2B5EF4-FFF2-40B4-BE49-F238E27FC236}">
                  <a16:creationId xmlns:a16="http://schemas.microsoft.com/office/drawing/2014/main" id="{7B05871C-1FF8-AD46-46C0-9768275707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9038" y="4673600"/>
              <a:ext cx="1222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ine 397">
              <a:extLst>
                <a:ext uri="{FF2B5EF4-FFF2-40B4-BE49-F238E27FC236}">
                  <a16:creationId xmlns:a16="http://schemas.microsoft.com/office/drawing/2014/main" id="{3B9CC2E8-EDFF-2754-600F-17492D2BA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72013" y="5462588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ine 398">
              <a:extLst>
                <a:ext uri="{FF2B5EF4-FFF2-40B4-BE49-F238E27FC236}">
                  <a16:creationId xmlns:a16="http://schemas.microsoft.com/office/drawing/2014/main" id="{4D71F744-FA50-0B83-FF52-77684485F6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6726" y="3797300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399">
              <a:extLst>
                <a:ext uri="{FF2B5EF4-FFF2-40B4-BE49-F238E27FC236}">
                  <a16:creationId xmlns:a16="http://schemas.microsoft.com/office/drawing/2014/main" id="{A583ADC3-6C52-A3BC-CBAA-B7FCD48C6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4776" y="4673600"/>
              <a:ext cx="1222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Line 400">
              <a:extLst>
                <a:ext uri="{FF2B5EF4-FFF2-40B4-BE49-F238E27FC236}">
                  <a16:creationId xmlns:a16="http://schemas.microsoft.com/office/drawing/2014/main" id="{FD92B56F-9FBD-5203-3301-20DCA05F2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6726" y="5462588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401">
              <a:extLst>
                <a:ext uri="{FF2B5EF4-FFF2-40B4-BE49-F238E27FC236}">
                  <a16:creationId xmlns:a16="http://schemas.microsoft.com/office/drawing/2014/main" id="{CEFEFEDC-102B-40A0-D017-DF7A6B086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726" y="4673600"/>
              <a:ext cx="990600" cy="804863"/>
            </a:xfrm>
            <a:custGeom>
              <a:avLst/>
              <a:gdLst>
                <a:gd name="T0" fmla="*/ 451 w 624"/>
                <a:gd name="T1" fmla="*/ 75 h 507"/>
                <a:gd name="T2" fmla="*/ 456 w 624"/>
                <a:gd name="T3" fmla="*/ 60 h 507"/>
                <a:gd name="T4" fmla="*/ 473 w 624"/>
                <a:gd name="T5" fmla="*/ 32 h 507"/>
                <a:gd name="T6" fmla="*/ 498 w 624"/>
                <a:gd name="T7" fmla="*/ 12 h 507"/>
                <a:gd name="T8" fmla="*/ 530 w 624"/>
                <a:gd name="T9" fmla="*/ 1 h 507"/>
                <a:gd name="T10" fmla="*/ 546 w 624"/>
                <a:gd name="T11" fmla="*/ 0 h 507"/>
                <a:gd name="T12" fmla="*/ 562 w 624"/>
                <a:gd name="T13" fmla="*/ 1 h 507"/>
                <a:gd name="T14" fmla="*/ 576 w 624"/>
                <a:gd name="T15" fmla="*/ 6 h 507"/>
                <a:gd name="T16" fmla="*/ 601 w 624"/>
                <a:gd name="T17" fmla="*/ 22 h 507"/>
                <a:gd name="T18" fmla="*/ 619 w 624"/>
                <a:gd name="T19" fmla="*/ 48 h 507"/>
                <a:gd name="T20" fmla="*/ 622 w 624"/>
                <a:gd name="T21" fmla="*/ 61 h 507"/>
                <a:gd name="T22" fmla="*/ 624 w 624"/>
                <a:gd name="T23" fmla="*/ 78 h 507"/>
                <a:gd name="T24" fmla="*/ 624 w 624"/>
                <a:gd name="T25" fmla="*/ 85 h 507"/>
                <a:gd name="T26" fmla="*/ 621 w 624"/>
                <a:gd name="T27" fmla="*/ 100 h 507"/>
                <a:gd name="T28" fmla="*/ 611 w 624"/>
                <a:gd name="T29" fmla="*/ 122 h 507"/>
                <a:gd name="T30" fmla="*/ 590 w 624"/>
                <a:gd name="T31" fmla="*/ 143 h 507"/>
                <a:gd name="T32" fmla="*/ 570 w 624"/>
                <a:gd name="T33" fmla="*/ 152 h 507"/>
                <a:gd name="T34" fmla="*/ 555 w 624"/>
                <a:gd name="T35" fmla="*/ 155 h 507"/>
                <a:gd name="T36" fmla="*/ 311 w 624"/>
                <a:gd name="T37" fmla="*/ 155 h 507"/>
                <a:gd name="T38" fmla="*/ 78 w 624"/>
                <a:gd name="T39" fmla="*/ 155 h 507"/>
                <a:gd name="T40" fmla="*/ 62 w 624"/>
                <a:gd name="T41" fmla="*/ 154 h 507"/>
                <a:gd name="T42" fmla="*/ 48 w 624"/>
                <a:gd name="T43" fmla="*/ 149 h 507"/>
                <a:gd name="T44" fmla="*/ 23 w 624"/>
                <a:gd name="T45" fmla="*/ 133 h 507"/>
                <a:gd name="T46" fmla="*/ 5 w 624"/>
                <a:gd name="T47" fmla="*/ 108 h 507"/>
                <a:gd name="T48" fmla="*/ 2 w 624"/>
                <a:gd name="T49" fmla="*/ 93 h 507"/>
                <a:gd name="T50" fmla="*/ 0 w 624"/>
                <a:gd name="T51" fmla="*/ 78 h 507"/>
                <a:gd name="T52" fmla="*/ 0 w 624"/>
                <a:gd name="T53" fmla="*/ 70 h 507"/>
                <a:gd name="T54" fmla="*/ 3 w 624"/>
                <a:gd name="T55" fmla="*/ 54 h 507"/>
                <a:gd name="T56" fmla="*/ 13 w 624"/>
                <a:gd name="T57" fmla="*/ 34 h 507"/>
                <a:gd name="T58" fmla="*/ 34 w 624"/>
                <a:gd name="T59" fmla="*/ 12 h 507"/>
                <a:gd name="T60" fmla="*/ 54 w 624"/>
                <a:gd name="T61" fmla="*/ 2 h 507"/>
                <a:gd name="T62" fmla="*/ 69 w 624"/>
                <a:gd name="T63" fmla="*/ 0 h 507"/>
                <a:gd name="T64" fmla="*/ 78 w 624"/>
                <a:gd name="T65" fmla="*/ 0 h 507"/>
                <a:gd name="T66" fmla="*/ 111 w 624"/>
                <a:gd name="T67" fmla="*/ 5 h 507"/>
                <a:gd name="T68" fmla="*/ 138 w 624"/>
                <a:gd name="T69" fmla="*/ 21 h 507"/>
                <a:gd name="T70" fmla="*/ 161 w 624"/>
                <a:gd name="T71" fmla="*/ 45 h 507"/>
                <a:gd name="T72" fmla="*/ 173 w 624"/>
                <a:gd name="T73" fmla="*/ 7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4" h="507">
                  <a:moveTo>
                    <a:pt x="351" y="507"/>
                  </a:moveTo>
                  <a:lnTo>
                    <a:pt x="451" y="75"/>
                  </a:lnTo>
                  <a:lnTo>
                    <a:pt x="451" y="75"/>
                  </a:lnTo>
                  <a:lnTo>
                    <a:pt x="456" y="60"/>
                  </a:lnTo>
                  <a:lnTo>
                    <a:pt x="463" y="45"/>
                  </a:lnTo>
                  <a:lnTo>
                    <a:pt x="473" y="32"/>
                  </a:lnTo>
                  <a:lnTo>
                    <a:pt x="486" y="21"/>
                  </a:lnTo>
                  <a:lnTo>
                    <a:pt x="498" y="12"/>
                  </a:lnTo>
                  <a:lnTo>
                    <a:pt x="513" y="5"/>
                  </a:lnTo>
                  <a:lnTo>
                    <a:pt x="530" y="1"/>
                  </a:lnTo>
                  <a:lnTo>
                    <a:pt x="546" y="0"/>
                  </a:lnTo>
                  <a:lnTo>
                    <a:pt x="546" y="0"/>
                  </a:lnTo>
                  <a:lnTo>
                    <a:pt x="555" y="0"/>
                  </a:lnTo>
                  <a:lnTo>
                    <a:pt x="562" y="1"/>
                  </a:lnTo>
                  <a:lnTo>
                    <a:pt x="570" y="2"/>
                  </a:lnTo>
                  <a:lnTo>
                    <a:pt x="576" y="6"/>
                  </a:lnTo>
                  <a:lnTo>
                    <a:pt x="590" y="12"/>
                  </a:lnTo>
                  <a:lnTo>
                    <a:pt x="601" y="22"/>
                  </a:lnTo>
                  <a:lnTo>
                    <a:pt x="611" y="34"/>
                  </a:lnTo>
                  <a:lnTo>
                    <a:pt x="619" y="48"/>
                  </a:lnTo>
                  <a:lnTo>
                    <a:pt x="621" y="54"/>
                  </a:lnTo>
                  <a:lnTo>
                    <a:pt x="622" y="61"/>
                  </a:lnTo>
                  <a:lnTo>
                    <a:pt x="624" y="70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624" y="85"/>
                  </a:lnTo>
                  <a:lnTo>
                    <a:pt x="622" y="93"/>
                  </a:lnTo>
                  <a:lnTo>
                    <a:pt x="621" y="100"/>
                  </a:lnTo>
                  <a:lnTo>
                    <a:pt x="619" y="108"/>
                  </a:lnTo>
                  <a:lnTo>
                    <a:pt x="611" y="122"/>
                  </a:lnTo>
                  <a:lnTo>
                    <a:pt x="601" y="133"/>
                  </a:lnTo>
                  <a:lnTo>
                    <a:pt x="590" y="143"/>
                  </a:lnTo>
                  <a:lnTo>
                    <a:pt x="576" y="149"/>
                  </a:lnTo>
                  <a:lnTo>
                    <a:pt x="570" y="152"/>
                  </a:lnTo>
                  <a:lnTo>
                    <a:pt x="562" y="154"/>
                  </a:lnTo>
                  <a:lnTo>
                    <a:pt x="555" y="155"/>
                  </a:lnTo>
                  <a:lnTo>
                    <a:pt x="546" y="155"/>
                  </a:lnTo>
                  <a:lnTo>
                    <a:pt x="311" y="155"/>
                  </a:lnTo>
                  <a:lnTo>
                    <a:pt x="78" y="155"/>
                  </a:lnTo>
                  <a:lnTo>
                    <a:pt x="78" y="155"/>
                  </a:lnTo>
                  <a:lnTo>
                    <a:pt x="69" y="155"/>
                  </a:lnTo>
                  <a:lnTo>
                    <a:pt x="62" y="154"/>
                  </a:lnTo>
                  <a:lnTo>
                    <a:pt x="54" y="152"/>
                  </a:lnTo>
                  <a:lnTo>
                    <a:pt x="48" y="149"/>
                  </a:lnTo>
                  <a:lnTo>
                    <a:pt x="34" y="143"/>
                  </a:lnTo>
                  <a:lnTo>
                    <a:pt x="23" y="133"/>
                  </a:lnTo>
                  <a:lnTo>
                    <a:pt x="13" y="122"/>
                  </a:lnTo>
                  <a:lnTo>
                    <a:pt x="5" y="108"/>
                  </a:lnTo>
                  <a:lnTo>
                    <a:pt x="3" y="100"/>
                  </a:lnTo>
                  <a:lnTo>
                    <a:pt x="2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2" y="61"/>
                  </a:lnTo>
                  <a:lnTo>
                    <a:pt x="3" y="54"/>
                  </a:lnTo>
                  <a:lnTo>
                    <a:pt x="5" y="48"/>
                  </a:lnTo>
                  <a:lnTo>
                    <a:pt x="13" y="34"/>
                  </a:lnTo>
                  <a:lnTo>
                    <a:pt x="23" y="22"/>
                  </a:lnTo>
                  <a:lnTo>
                    <a:pt x="34" y="12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11" y="5"/>
                  </a:lnTo>
                  <a:lnTo>
                    <a:pt x="126" y="12"/>
                  </a:lnTo>
                  <a:lnTo>
                    <a:pt x="138" y="21"/>
                  </a:lnTo>
                  <a:lnTo>
                    <a:pt x="151" y="32"/>
                  </a:lnTo>
                  <a:lnTo>
                    <a:pt x="161" y="45"/>
                  </a:lnTo>
                  <a:lnTo>
                    <a:pt x="168" y="60"/>
                  </a:lnTo>
                  <a:lnTo>
                    <a:pt x="173" y="75"/>
                  </a:lnTo>
                  <a:lnTo>
                    <a:pt x="273" y="50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E7EEBF6-F1C2-F48D-A89F-620ECA1DBFC7}"/>
              </a:ext>
            </a:extLst>
          </p:cNvPr>
          <p:cNvGrpSpPr>
            <a:grpSpLocks noChangeAspect="1"/>
          </p:cNvGrpSpPr>
          <p:nvPr/>
        </p:nvGrpSpPr>
        <p:grpSpPr>
          <a:xfrm>
            <a:off x="451833" y="5567863"/>
            <a:ext cx="238177" cy="322798"/>
            <a:chOff x="6243640" y="3790949"/>
            <a:chExt cx="795338" cy="1077912"/>
          </a:xfrm>
          <a:noFill/>
        </p:grpSpPr>
        <p:sp>
          <p:nvSpPr>
            <p:cNvPr id="20" name="Freeform 133">
              <a:extLst>
                <a:ext uri="{FF2B5EF4-FFF2-40B4-BE49-F238E27FC236}">
                  <a16:creationId xmlns:a16="http://schemas.microsoft.com/office/drawing/2014/main" id="{4C9E3011-4201-C899-BCA3-F87DCC06F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40" y="3790949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34">
              <a:extLst>
                <a:ext uri="{FF2B5EF4-FFF2-40B4-BE49-F238E27FC236}">
                  <a16:creationId xmlns:a16="http://schemas.microsoft.com/office/drawing/2014/main" id="{D6AA6977-C806-90E1-B6B8-D126FF9B8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Line 135">
              <a:extLst>
                <a:ext uri="{FF2B5EF4-FFF2-40B4-BE49-F238E27FC236}">
                  <a16:creationId xmlns:a16="http://schemas.microsoft.com/office/drawing/2014/main" id="{41DB17E3-ADD9-E44C-DAF0-D6EDC1A7F9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Line 136">
              <a:extLst>
                <a:ext uri="{FF2B5EF4-FFF2-40B4-BE49-F238E27FC236}">
                  <a16:creationId xmlns:a16="http://schemas.microsoft.com/office/drawing/2014/main" id="{B73C249D-017D-41C7-4D39-3DFCF684F5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Line 137">
              <a:extLst>
                <a:ext uri="{FF2B5EF4-FFF2-40B4-BE49-F238E27FC236}">
                  <a16:creationId xmlns:a16="http://schemas.microsoft.com/office/drawing/2014/main" id="{C645F9E2-B5F5-2599-32D7-1732B3DE4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Line 138">
              <a:extLst>
                <a:ext uri="{FF2B5EF4-FFF2-40B4-BE49-F238E27FC236}">
                  <a16:creationId xmlns:a16="http://schemas.microsoft.com/office/drawing/2014/main" id="{8680202A-6E29-F898-0F9C-E74B53132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Line 139">
              <a:extLst>
                <a:ext uri="{FF2B5EF4-FFF2-40B4-BE49-F238E27FC236}">
                  <a16:creationId xmlns:a16="http://schemas.microsoft.com/office/drawing/2014/main" id="{DBB802D7-6FEA-682F-5439-204EEFA011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7" name="Grafik 26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163BA372-638A-B2E0-64D4-6C48C6392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839" y="1305414"/>
            <a:ext cx="1389686" cy="385951"/>
          </a:xfrm>
          <a:prstGeom prst="rect">
            <a:avLst/>
          </a:prstGeom>
        </p:spPr>
      </p:pic>
      <p:sp>
        <p:nvSpPr>
          <p:cNvPr id="96" name="AutoShape 2">
            <a:extLst>
              <a:ext uri="{FF2B5EF4-FFF2-40B4-BE49-F238E27FC236}">
                <a16:creationId xmlns:a16="http://schemas.microsoft.com/office/drawing/2014/main" id="{AE26B9C1-3C83-FB4E-9AAC-12CB9AEFA8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127787" y="4097579"/>
            <a:ext cx="517169" cy="180335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sp>
        <p:nvSpPr>
          <p:cNvPr id="98" name="AutoShape 2">
            <a:extLst>
              <a:ext uri="{FF2B5EF4-FFF2-40B4-BE49-F238E27FC236}">
                <a16:creationId xmlns:a16="http://schemas.microsoft.com/office/drawing/2014/main" id="{C370AF55-D697-58A7-4D04-D400296BF40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245748" y="3257967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sp>
        <p:nvSpPr>
          <p:cNvPr id="100" name="AutoShape 2">
            <a:extLst>
              <a:ext uri="{FF2B5EF4-FFF2-40B4-BE49-F238E27FC236}">
                <a16:creationId xmlns:a16="http://schemas.microsoft.com/office/drawing/2014/main" id="{F2571C72-78EA-258E-35EB-1786030CB60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322715" y="3243707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27418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1CC573D-1168-4D0A-548B-7D76BC5DF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t="8165" r="3179" b="14030"/>
          <a:stretch>
            <a:fillRect/>
          </a:stretch>
        </p:blipFill>
        <p:spPr>
          <a:xfrm>
            <a:off x="339004" y="1252331"/>
            <a:ext cx="11513992" cy="5047801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24FD400A-F354-250F-8736-67AB57EC986A}"/>
              </a:ext>
            </a:extLst>
          </p:cNvPr>
          <p:cNvSpPr/>
          <p:nvPr/>
        </p:nvSpPr>
        <p:spPr>
          <a:xfrm>
            <a:off x="334962" y="1252331"/>
            <a:ext cx="11520054" cy="5131558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endParaRPr lang="en-US" sz="1200" b="1">
              <a:solidFill>
                <a:srgbClr val="002D64"/>
              </a:solidFill>
              <a:latin typeface="Arial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A6D7F3-799D-46F0-9857-CCE87ADA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noProof="0"/>
              <a:t>Bertelsmann Scholarship </a:t>
            </a:r>
            <a:br>
              <a:rPr lang="en-US" b="0" noProof="0"/>
            </a:br>
            <a:r>
              <a:rPr lang="en-US" noProof="0"/>
              <a:t>Timeline and milestones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1E334FDE-A174-4DC2-A6B9-D1DEF9696CB3}"/>
              </a:ext>
            </a:extLst>
          </p:cNvPr>
          <p:cNvSpPr/>
          <p:nvPr/>
        </p:nvSpPr>
        <p:spPr>
          <a:xfrm>
            <a:off x="334960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Okt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C255FEF2-E526-4DA2-8564-A4379BCF6759}"/>
              </a:ext>
            </a:extLst>
          </p:cNvPr>
          <p:cNvSpPr/>
          <p:nvPr/>
        </p:nvSpPr>
        <p:spPr>
          <a:xfrm>
            <a:off x="1106393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005DB69B-E612-4E87-BE90-D4AE08E80C7B}"/>
              </a:ext>
            </a:extLst>
          </p:cNvPr>
          <p:cNvSpPr/>
          <p:nvPr/>
        </p:nvSpPr>
        <p:spPr>
          <a:xfrm>
            <a:off x="187782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9C33383D-E9E6-4829-8F19-576FAE623E86}"/>
              </a:ext>
            </a:extLst>
          </p:cNvPr>
          <p:cNvSpPr/>
          <p:nvPr/>
        </p:nvSpPr>
        <p:spPr>
          <a:xfrm>
            <a:off x="2649259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B78D7751-8D19-4571-B29F-51DF05C8835B}"/>
              </a:ext>
            </a:extLst>
          </p:cNvPr>
          <p:cNvSpPr/>
          <p:nvPr/>
        </p:nvSpPr>
        <p:spPr>
          <a:xfrm>
            <a:off x="3420692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2667DD56-4798-45E3-8D99-76D23A5ACEE2}"/>
              </a:ext>
            </a:extLst>
          </p:cNvPr>
          <p:cNvSpPr/>
          <p:nvPr/>
        </p:nvSpPr>
        <p:spPr>
          <a:xfrm>
            <a:off x="4192125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Mrz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8CB8E438-289C-4E72-AB19-A9EC4760D030}"/>
              </a:ext>
            </a:extLst>
          </p:cNvPr>
          <p:cNvSpPr/>
          <p:nvPr/>
        </p:nvSpPr>
        <p:spPr>
          <a:xfrm>
            <a:off x="4963558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E7A7C3A9-A81B-44AE-B23E-E31AC959CE60}"/>
              </a:ext>
            </a:extLst>
          </p:cNvPr>
          <p:cNvSpPr/>
          <p:nvPr/>
        </p:nvSpPr>
        <p:spPr>
          <a:xfrm>
            <a:off x="5734991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</a:t>
            </a: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D905EDC5-B250-42C4-B574-0EEDF3F0F0AE}"/>
              </a:ext>
            </a:extLst>
          </p:cNvPr>
          <p:cNvSpPr/>
          <p:nvPr/>
        </p:nvSpPr>
        <p:spPr>
          <a:xfrm>
            <a:off x="6506424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</a:t>
            </a: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8111C82A-FDA8-40BC-AD0C-6FE0FEFD47C3}"/>
              </a:ext>
            </a:extLst>
          </p:cNvPr>
          <p:cNvSpPr/>
          <p:nvPr/>
        </p:nvSpPr>
        <p:spPr>
          <a:xfrm>
            <a:off x="7277857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Jul</a:t>
            </a: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1DBEE20E-F274-4105-8520-94B7B0BBAD15}"/>
              </a:ext>
            </a:extLst>
          </p:cNvPr>
          <p:cNvSpPr/>
          <p:nvPr/>
        </p:nvSpPr>
        <p:spPr>
          <a:xfrm>
            <a:off x="334962" y="1786983"/>
            <a:ext cx="1491429" cy="2703622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Phase</a:t>
            </a:r>
            <a:r>
              <a:rPr lang="en-US" sz="1200" b="1">
                <a:solidFill>
                  <a:srgbClr val="002D64"/>
                </a:solidFill>
              </a:rPr>
              <a:t>: </a:t>
            </a:r>
            <a:br>
              <a:rPr lang="en-US" sz="1200" b="1">
                <a:solidFill>
                  <a:srgbClr val="002D64"/>
                </a:solidFill>
              </a:rPr>
            </a:br>
            <a:r>
              <a:rPr lang="en-US" sz="1200" b="1">
                <a:solidFill>
                  <a:srgbClr val="002D64"/>
                </a:solidFill>
              </a:rPr>
              <a:t>Oct 1 – Nov 30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Employees can apply for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Coursera, Udacity or Harvard Online seat</a:t>
            </a: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4E388C3C-4D96-49BA-A349-EB38614C3B7E}"/>
              </a:ext>
            </a:extLst>
          </p:cNvPr>
          <p:cNvSpPr/>
          <p:nvPr/>
        </p:nvSpPr>
        <p:spPr>
          <a:xfrm>
            <a:off x="2957527" y="2778793"/>
            <a:ext cx="5470167" cy="90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Udacity</a:t>
            </a:r>
            <a:r>
              <a: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January 13 – August 15, 2027</a:t>
            </a:r>
            <a:endParaRPr lang="en-US" sz="1200">
              <a:solidFill>
                <a:srgbClr val="002D64"/>
              </a:solidFill>
              <a:latin typeface="Arial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1200">
                <a:solidFill>
                  <a:srgbClr val="002D64"/>
                </a:solidFill>
              </a:rPr>
              <a:t>5 different Nanodegree Programs.</a:t>
            </a:r>
            <a:br>
              <a:rPr lang="en-US" sz="1200">
                <a:solidFill>
                  <a:srgbClr val="002D64"/>
                </a:solidFill>
              </a:rPr>
            </a:br>
            <a:r>
              <a:rPr lang="en-US" sz="1200">
                <a:solidFill>
                  <a:srgbClr val="002D64"/>
                </a:solidFill>
              </a:rPr>
              <a:t>Complete one and access the entire Udacity catalog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Gerade Verbindung 103">
            <a:extLst>
              <a:ext uri="{FF2B5EF4-FFF2-40B4-BE49-F238E27FC236}">
                <a16:creationId xmlns:a16="http://schemas.microsoft.com/office/drawing/2014/main" id="{53ECBFD4-24E2-3077-F4DE-D3C54144866D}"/>
              </a:ext>
            </a:extLst>
          </p:cNvPr>
          <p:cNvCxnSpPr>
            <a:cxnSpLocks/>
          </p:cNvCxnSpPr>
          <p:nvPr/>
        </p:nvCxnSpPr>
        <p:spPr>
          <a:xfrm flipV="1">
            <a:off x="797466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B8EA7148-09D9-7491-46E0-0B1AB3D6712F}"/>
              </a:ext>
            </a:extLst>
          </p:cNvPr>
          <p:cNvSpPr/>
          <p:nvPr/>
        </p:nvSpPr>
        <p:spPr>
          <a:xfrm>
            <a:off x="1885711" y="1786983"/>
            <a:ext cx="1008000" cy="2703622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Announce-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ment</a:t>
            </a:r>
            <a:r>
              <a:rPr lang="en-US" sz="1200" b="1">
                <a:solidFill>
                  <a:srgbClr val="002D64"/>
                </a:solidFill>
              </a:rPr>
              <a:t>:</a:t>
            </a:r>
            <a:br>
              <a:rPr lang="en-US" sz="1200" b="1">
                <a:solidFill>
                  <a:srgbClr val="002D64"/>
                </a:solidFill>
              </a:rPr>
            </a:br>
            <a:r>
              <a:rPr lang="en-US" sz="1200" b="1">
                <a:solidFill>
                  <a:srgbClr val="002D64"/>
                </a:solidFill>
              </a:rPr>
              <a:t>Mid of Jan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Applicants will receive notification of their application outcome via email</a:t>
            </a:r>
          </a:p>
        </p:txBody>
      </p:sp>
      <p:cxnSp>
        <p:nvCxnSpPr>
          <p:cNvPr id="24" name="Gerade Verbindung 103">
            <a:extLst>
              <a:ext uri="{FF2B5EF4-FFF2-40B4-BE49-F238E27FC236}">
                <a16:creationId xmlns:a16="http://schemas.microsoft.com/office/drawing/2014/main" id="{361E203F-8C0F-A98C-40AE-C9329CC293FC}"/>
              </a:ext>
            </a:extLst>
          </p:cNvPr>
          <p:cNvCxnSpPr>
            <a:cxnSpLocks/>
          </p:cNvCxnSpPr>
          <p:nvPr/>
        </p:nvCxnSpPr>
        <p:spPr>
          <a:xfrm flipV="1">
            <a:off x="2888610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46C83F52-6791-BB6B-227B-96CB5960ACB3}"/>
              </a:ext>
            </a:extLst>
          </p:cNvPr>
          <p:cNvSpPr/>
          <p:nvPr/>
        </p:nvSpPr>
        <p:spPr>
          <a:xfrm>
            <a:off x="959215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3C633A3A-BAC5-B759-2EF9-F6ACFB86D330}"/>
              </a:ext>
            </a:extLst>
          </p:cNvPr>
          <p:cNvSpPr/>
          <p:nvPr/>
        </p:nvSpPr>
        <p:spPr>
          <a:xfrm>
            <a:off x="2957527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1: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13 – Feb 10</a:t>
            </a:r>
          </a:p>
        </p:txBody>
      </p:sp>
      <p:cxnSp>
        <p:nvCxnSpPr>
          <p:cNvPr id="8" name="Gerade Verbindung 103">
            <a:extLst>
              <a:ext uri="{FF2B5EF4-FFF2-40B4-BE49-F238E27FC236}">
                <a16:creationId xmlns:a16="http://schemas.microsoft.com/office/drawing/2014/main" id="{F241C535-E848-94EA-3F4F-8BB18AC4B650}"/>
              </a:ext>
            </a:extLst>
          </p:cNvPr>
          <p:cNvCxnSpPr>
            <a:cxnSpLocks/>
          </p:cNvCxnSpPr>
          <p:nvPr/>
        </p:nvCxnSpPr>
        <p:spPr>
          <a:xfrm flipV="1">
            <a:off x="5042084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03">
            <a:extLst>
              <a:ext uri="{FF2B5EF4-FFF2-40B4-BE49-F238E27FC236}">
                <a16:creationId xmlns:a16="http://schemas.microsoft.com/office/drawing/2014/main" id="{67A19872-115F-266C-6BEA-06FABC0C9BE2}"/>
              </a:ext>
            </a:extLst>
          </p:cNvPr>
          <p:cNvCxnSpPr>
            <a:cxnSpLocks/>
          </p:cNvCxnSpPr>
          <p:nvPr/>
        </p:nvCxnSpPr>
        <p:spPr>
          <a:xfrm flipV="1">
            <a:off x="8846496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E7425322-0B20-899E-C9F7-F02EE59118A7}"/>
              </a:ext>
            </a:extLst>
          </p:cNvPr>
          <p:cNvSpPr/>
          <p:nvPr/>
        </p:nvSpPr>
        <p:spPr>
          <a:xfrm>
            <a:off x="1113501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684E411-45AD-846D-B49B-43C673902992}"/>
              </a:ext>
            </a:extLst>
          </p:cNvPr>
          <p:cNvSpPr/>
          <p:nvPr/>
        </p:nvSpPr>
        <p:spPr>
          <a:xfrm>
            <a:off x="10363589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588F943-2E26-8109-AF33-1BCFCA3557E1}"/>
              </a:ext>
            </a:extLst>
          </p:cNvPr>
          <p:cNvSpPr/>
          <p:nvPr/>
        </p:nvSpPr>
        <p:spPr>
          <a:xfrm>
            <a:off x="8049290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Aug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0788ADC-2109-1FE7-2D35-581F2A8E455F}"/>
              </a:ext>
            </a:extLst>
          </p:cNvPr>
          <p:cNvSpPr/>
          <p:nvPr/>
        </p:nvSpPr>
        <p:spPr>
          <a:xfrm>
            <a:off x="8820723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>
                <a:solidFill>
                  <a:srgbClr val="FFFFFF"/>
                </a:solidFill>
                <a:latin typeface="Arial"/>
              </a:rPr>
              <a:t>Sep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D6497A70-906B-F30D-752A-0159D9D11FA9}"/>
              </a:ext>
            </a:extLst>
          </p:cNvPr>
          <p:cNvSpPr/>
          <p:nvPr/>
        </p:nvSpPr>
        <p:spPr>
          <a:xfrm>
            <a:off x="4958424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2: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 7 – May 5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AC305C23-8F98-103C-D1C9-91403D96332E}"/>
              </a:ext>
            </a:extLst>
          </p:cNvPr>
          <p:cNvSpPr/>
          <p:nvPr/>
        </p:nvSpPr>
        <p:spPr>
          <a:xfrm>
            <a:off x="8783399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3: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Sep 1 – 29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50CA61E-CC95-A745-B443-3E54D7C9511F}"/>
              </a:ext>
            </a:extLst>
          </p:cNvPr>
          <p:cNvSpPr/>
          <p:nvPr/>
        </p:nvSpPr>
        <p:spPr>
          <a:xfrm>
            <a:off x="2957527" y="1786982"/>
            <a:ext cx="8841659" cy="90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endParaRPr lang="en-US" sz="1200" b="1">
              <a:solidFill>
                <a:srgbClr val="002D64"/>
              </a:solidFill>
              <a:latin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43BB939-3419-3C6F-1A4A-4939BF55B039}"/>
              </a:ext>
            </a:extLst>
          </p:cNvPr>
          <p:cNvSpPr txBox="1"/>
          <p:nvPr/>
        </p:nvSpPr>
        <p:spPr>
          <a:xfrm>
            <a:off x="3019268" y="2054767"/>
            <a:ext cx="2221595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Start: Skill reflection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lang="en-US" sz="1200">
                <a:solidFill>
                  <a:srgbClr val="002D64"/>
                </a:solidFill>
                <a:latin typeface="Arial"/>
              </a:rPr>
              <a:t>Participants</a:t>
            </a:r>
            <a:r>
              <a:rPr lang="en-US" sz="1200" noProof="0"/>
              <a:t> reflect on their skills with a personalized AI agent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5F9EE37-D1F6-6F62-7FFC-AA674D4E08AA}"/>
              </a:ext>
            </a:extLst>
          </p:cNvPr>
          <p:cNvSpPr txBox="1"/>
          <p:nvPr/>
        </p:nvSpPr>
        <p:spPr>
          <a:xfrm>
            <a:off x="5373303" y="2054767"/>
            <a:ext cx="3658943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Subsequent: Start Coursera 1-year license</a:t>
            </a:r>
          </a:p>
          <a:p>
            <a:pPr>
              <a:defRPr/>
            </a:pPr>
            <a:r>
              <a:rPr lang="en-US" sz="1200" noProof="0">
                <a:solidFill>
                  <a:srgbClr val="002D64"/>
                </a:solidFill>
              </a:rPr>
              <a:t>Participants begin skill-based learning journey with AI agent to unlock individual learning recommendations</a:t>
            </a:r>
            <a:endParaRPr lang="en-US" sz="1200" b="1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3A75F1E-087C-6375-D243-C58B866535FC}"/>
              </a:ext>
            </a:extLst>
          </p:cNvPr>
          <p:cNvSpPr/>
          <p:nvPr/>
        </p:nvSpPr>
        <p:spPr>
          <a:xfrm>
            <a:off x="5266203" y="2042203"/>
            <a:ext cx="36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83D57EC-DA2F-4A0A-BC4A-7FCE0D7582CB}"/>
              </a:ext>
            </a:extLst>
          </p:cNvPr>
          <p:cNvSpPr txBox="1"/>
          <p:nvPr/>
        </p:nvSpPr>
        <p:spPr>
          <a:xfrm>
            <a:off x="3021860" y="1817182"/>
            <a:ext cx="3751196" cy="1960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</a:rPr>
              <a:t>Coursera: </a:t>
            </a:r>
            <a:r>
              <a:rPr lang="en-US" sz="1200" noProof="0">
                <a:solidFill>
                  <a:srgbClr val="002D64"/>
                </a:solidFill>
              </a:rPr>
              <a:t>January 13 – December 31, 2027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5FC5777D-C41A-F142-9BBC-6CA7FEDE4CFD}"/>
              </a:ext>
            </a:extLst>
          </p:cNvPr>
          <p:cNvSpPr/>
          <p:nvPr/>
        </p:nvSpPr>
        <p:spPr>
          <a:xfrm>
            <a:off x="9112971" y="2042203"/>
            <a:ext cx="36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8C9555F-A180-58A9-305A-4A47B98CB050}"/>
              </a:ext>
            </a:extLst>
          </p:cNvPr>
          <p:cNvSpPr txBox="1"/>
          <p:nvPr/>
        </p:nvSpPr>
        <p:spPr>
          <a:xfrm>
            <a:off x="9248947" y="2054767"/>
            <a:ext cx="2513410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Finish: </a:t>
            </a:r>
            <a:r>
              <a:rPr lang="en-US" sz="1200" b="1">
                <a:solidFill>
                  <a:srgbClr val="002D64"/>
                </a:solidFill>
                <a:latin typeface="Arial"/>
              </a:rPr>
              <a:t>Measure skill progress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lang="en-US" sz="1200" noProof="0"/>
              <a:t>Participants repeat the skill reflection to validate their development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cxnSp>
        <p:nvCxnSpPr>
          <p:cNvPr id="20" name="Gerade Verbindung 103">
            <a:extLst>
              <a:ext uri="{FF2B5EF4-FFF2-40B4-BE49-F238E27FC236}">
                <a16:creationId xmlns:a16="http://schemas.microsoft.com/office/drawing/2014/main" id="{14A71C21-BCE3-6C51-F9B4-71B1C639C77C}"/>
              </a:ext>
            </a:extLst>
          </p:cNvPr>
          <p:cNvCxnSpPr>
            <a:cxnSpLocks/>
          </p:cNvCxnSpPr>
          <p:nvPr/>
        </p:nvCxnSpPr>
        <p:spPr>
          <a:xfrm flipV="1">
            <a:off x="2957895" y="1790608"/>
            <a:ext cx="0" cy="31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68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68266-BA89-080C-B0B1-BDC40343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Coursera in more detail: Overview</a:t>
            </a:r>
            <a:endParaRPr lang="de-DE"/>
          </a:p>
        </p:txBody>
      </p:sp>
      <p:sp>
        <p:nvSpPr>
          <p:cNvPr id="261" name="Richtungspfeil 76">
            <a:extLst>
              <a:ext uri="{FF2B5EF4-FFF2-40B4-BE49-F238E27FC236}">
                <a16:creationId xmlns:a16="http://schemas.microsoft.com/office/drawing/2014/main" id="{3A435E55-6334-262E-F684-5E4432B25CC3}"/>
              </a:ext>
            </a:extLst>
          </p:cNvPr>
          <p:cNvSpPr/>
          <p:nvPr/>
        </p:nvSpPr>
        <p:spPr>
          <a:xfrm>
            <a:off x="323638" y="5797286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</a:p>
        </p:txBody>
      </p:sp>
      <p:sp>
        <p:nvSpPr>
          <p:cNvPr id="262" name="Richtungspfeil 76">
            <a:extLst>
              <a:ext uri="{FF2B5EF4-FFF2-40B4-BE49-F238E27FC236}">
                <a16:creationId xmlns:a16="http://schemas.microsoft.com/office/drawing/2014/main" id="{18EDBE40-D154-FEA7-18FE-0C4F416B75D9}"/>
              </a:ext>
            </a:extLst>
          </p:cNvPr>
          <p:cNvSpPr/>
          <p:nvPr/>
        </p:nvSpPr>
        <p:spPr>
          <a:xfrm>
            <a:off x="323638" y="1801766"/>
            <a:ext cx="2269617" cy="113151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3" name="Richtungspfeil 76">
            <a:extLst>
              <a:ext uri="{FF2B5EF4-FFF2-40B4-BE49-F238E27FC236}">
                <a16:creationId xmlns:a16="http://schemas.microsoft.com/office/drawing/2014/main" id="{55F13E2C-A6EF-A4C9-27C7-47D47D766DB6}"/>
              </a:ext>
            </a:extLst>
          </p:cNvPr>
          <p:cNvSpPr/>
          <p:nvPr/>
        </p:nvSpPr>
        <p:spPr>
          <a:xfrm>
            <a:off x="2713037" y="5212171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January 1</a:t>
            </a:r>
            <a:r>
              <a:rPr lang="en-US" sz="1400" kern="0">
                <a:solidFill>
                  <a:srgbClr val="002D64"/>
                </a:solidFill>
                <a:latin typeface="Arial"/>
              </a:rPr>
              <a:t>3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December 31, 2027</a:t>
            </a:r>
          </a:p>
        </p:txBody>
      </p:sp>
      <p:sp>
        <p:nvSpPr>
          <p:cNvPr id="264" name="Richtungspfeil 76">
            <a:extLst>
              <a:ext uri="{FF2B5EF4-FFF2-40B4-BE49-F238E27FC236}">
                <a16:creationId xmlns:a16="http://schemas.microsoft.com/office/drawing/2014/main" id="{C924E02F-F069-F659-340B-213B6C57587A}"/>
              </a:ext>
            </a:extLst>
          </p:cNvPr>
          <p:cNvSpPr/>
          <p:nvPr/>
        </p:nvSpPr>
        <p:spPr>
          <a:xfrm>
            <a:off x="323638" y="5224997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Duration</a:t>
            </a:r>
          </a:p>
        </p:txBody>
      </p:sp>
      <p:sp>
        <p:nvSpPr>
          <p:cNvPr id="265" name="Richtungspfeil 76">
            <a:extLst>
              <a:ext uri="{FF2B5EF4-FFF2-40B4-BE49-F238E27FC236}">
                <a16:creationId xmlns:a16="http://schemas.microsoft.com/office/drawing/2014/main" id="{9029BE09-B803-2C3D-9F22-5C077C219005}"/>
              </a:ext>
            </a:extLst>
          </p:cNvPr>
          <p:cNvSpPr/>
          <p:nvPr/>
        </p:nvSpPr>
        <p:spPr>
          <a:xfrm>
            <a:off x="323638" y="3001568"/>
            <a:ext cx="2269617" cy="158285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Learning Experience &amp; 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6" name="Gruppieren 265">
            <a:extLst>
              <a:ext uri="{FF2B5EF4-FFF2-40B4-BE49-F238E27FC236}">
                <a16:creationId xmlns:a16="http://schemas.microsoft.com/office/drawing/2014/main" id="{DCE70C8E-0507-A731-E8FC-FF5ECC34F73A}"/>
              </a:ext>
            </a:extLst>
          </p:cNvPr>
          <p:cNvGrpSpPr/>
          <p:nvPr/>
        </p:nvGrpSpPr>
        <p:grpSpPr>
          <a:xfrm>
            <a:off x="420412" y="5297815"/>
            <a:ext cx="320616" cy="320616"/>
            <a:chOff x="11034713" y="2051050"/>
            <a:chExt cx="292100" cy="292100"/>
          </a:xfrm>
        </p:grpSpPr>
        <p:sp>
          <p:nvSpPr>
            <p:cNvPr id="267" name="Freeform 757">
              <a:extLst>
                <a:ext uri="{FF2B5EF4-FFF2-40B4-BE49-F238E27FC236}">
                  <a16:creationId xmlns:a16="http://schemas.microsoft.com/office/drawing/2014/main" id="{62242105-BAAF-250C-2752-24E84FFFC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Rectangle 758">
              <a:extLst>
                <a:ext uri="{FF2B5EF4-FFF2-40B4-BE49-F238E27FC236}">
                  <a16:creationId xmlns:a16="http://schemas.microsoft.com/office/drawing/2014/main" id="{36397B70-A6BD-9314-AACA-03A10A0DC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Rectangle 759">
              <a:extLst>
                <a:ext uri="{FF2B5EF4-FFF2-40B4-BE49-F238E27FC236}">
                  <a16:creationId xmlns:a16="http://schemas.microsoft.com/office/drawing/2014/main" id="{A920F926-A8A9-370C-922A-79CFC4D29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Line 760">
              <a:extLst>
                <a:ext uri="{FF2B5EF4-FFF2-40B4-BE49-F238E27FC236}">
                  <a16:creationId xmlns:a16="http://schemas.microsoft.com/office/drawing/2014/main" id="{17099FA0-5F1B-9A80-7ED3-6F72192C5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Line 761">
              <a:extLst>
                <a:ext uri="{FF2B5EF4-FFF2-40B4-BE49-F238E27FC236}">
                  <a16:creationId xmlns:a16="http://schemas.microsoft.com/office/drawing/2014/main" id="{D106B749-D09D-9003-46F4-5064175CB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Line 762">
              <a:extLst>
                <a:ext uri="{FF2B5EF4-FFF2-40B4-BE49-F238E27FC236}">
                  <a16:creationId xmlns:a16="http://schemas.microsoft.com/office/drawing/2014/main" id="{3875E768-D174-3F09-762A-6BA2A2B6C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Line 763">
              <a:extLst>
                <a:ext uri="{FF2B5EF4-FFF2-40B4-BE49-F238E27FC236}">
                  <a16:creationId xmlns:a16="http://schemas.microsoft.com/office/drawing/2014/main" id="{4228B30F-8C80-5BC8-3903-689DEC82C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Line 764">
              <a:extLst>
                <a:ext uri="{FF2B5EF4-FFF2-40B4-BE49-F238E27FC236}">
                  <a16:creationId xmlns:a16="http://schemas.microsoft.com/office/drawing/2014/main" id="{1F7203B2-F2AF-EF05-7C3E-BB3897E31E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Line 765">
              <a:extLst>
                <a:ext uri="{FF2B5EF4-FFF2-40B4-BE49-F238E27FC236}">
                  <a16:creationId xmlns:a16="http://schemas.microsoft.com/office/drawing/2014/main" id="{261686A0-6433-964F-7F8C-923FECF1D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Line 766">
              <a:extLst>
                <a:ext uri="{FF2B5EF4-FFF2-40B4-BE49-F238E27FC236}">
                  <a16:creationId xmlns:a16="http://schemas.microsoft.com/office/drawing/2014/main" id="{05A89F3A-131B-4C87-3C80-BA2087BA2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Line 767">
              <a:extLst>
                <a:ext uri="{FF2B5EF4-FFF2-40B4-BE49-F238E27FC236}">
                  <a16:creationId xmlns:a16="http://schemas.microsoft.com/office/drawing/2014/main" id="{EF26B94B-7259-A4A8-281F-DE7B1DED8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8" name="Gruppieren 277">
            <a:extLst>
              <a:ext uri="{FF2B5EF4-FFF2-40B4-BE49-F238E27FC236}">
                <a16:creationId xmlns:a16="http://schemas.microsoft.com/office/drawing/2014/main" id="{8D3A080F-1BF7-3598-583C-95B2AFEC1BCE}"/>
              </a:ext>
            </a:extLst>
          </p:cNvPr>
          <p:cNvGrpSpPr>
            <a:grpSpLocks noChangeAspect="1"/>
          </p:cNvGrpSpPr>
          <p:nvPr/>
        </p:nvGrpSpPr>
        <p:grpSpPr>
          <a:xfrm>
            <a:off x="398278" y="3462972"/>
            <a:ext cx="326915" cy="310945"/>
            <a:chOff x="9853613" y="909638"/>
            <a:chExt cx="1039813" cy="989013"/>
          </a:xfrm>
        </p:grpSpPr>
        <p:sp>
          <p:nvSpPr>
            <p:cNvPr id="279" name="Freeform 1693">
              <a:extLst>
                <a:ext uri="{FF2B5EF4-FFF2-40B4-BE49-F238E27FC236}">
                  <a16:creationId xmlns:a16="http://schemas.microsoft.com/office/drawing/2014/main" id="{AB230ABE-A68C-4E8C-3D66-9BD724A30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Freeform 1694">
              <a:extLst>
                <a:ext uri="{FF2B5EF4-FFF2-40B4-BE49-F238E27FC236}">
                  <a16:creationId xmlns:a16="http://schemas.microsoft.com/office/drawing/2014/main" id="{F0218B1D-FC07-97F1-9A7F-3B06EA652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1695">
              <a:extLst>
                <a:ext uri="{FF2B5EF4-FFF2-40B4-BE49-F238E27FC236}">
                  <a16:creationId xmlns:a16="http://schemas.microsoft.com/office/drawing/2014/main" id="{A77A87BE-37B3-A95E-A311-C7EADC62B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2" name="Richtungspfeil 76">
            <a:extLst>
              <a:ext uri="{FF2B5EF4-FFF2-40B4-BE49-F238E27FC236}">
                <a16:creationId xmlns:a16="http://schemas.microsoft.com/office/drawing/2014/main" id="{6320517B-39A4-91AE-AE48-5AE40E1C4A48}"/>
              </a:ext>
            </a:extLst>
          </p:cNvPr>
          <p:cNvSpPr/>
          <p:nvPr/>
        </p:nvSpPr>
        <p:spPr>
          <a:xfrm>
            <a:off x="2713037" y="3027224"/>
            <a:ext cx="9144000" cy="1518717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Personal AI agent for targeted skill-based learning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400" kern="0" err="1">
                <a:solidFill>
                  <a:srgbClr val="002D64"/>
                </a:solidFill>
                <a:latin typeface="Arial"/>
              </a:rPr>
              <a:t>Learners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can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at their own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pace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with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bite-sized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sessions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and a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self-paced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learning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model</a:t>
            </a:r>
            <a:endParaRPr lang="en-US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Short lectures and lessons, so learners can make meaningful progress in just a few minutes a day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The time varies by each course. 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Courses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typically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take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1–6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weeks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to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complete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,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with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an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average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total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learning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time of 20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hours</a:t>
            </a:r>
            <a:endParaRPr lang="de-DE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</a:rPr>
              <a:t>Highest flexibility in picking learning content</a:t>
            </a:r>
            <a:endParaRPr lang="de-DE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Inactive users may be replaced with waitlist participants</a:t>
            </a:r>
          </a:p>
        </p:txBody>
      </p:sp>
      <p:sp>
        <p:nvSpPr>
          <p:cNvPr id="283" name="Richtungspfeil 76">
            <a:extLst>
              <a:ext uri="{FF2B5EF4-FFF2-40B4-BE49-F238E27FC236}">
                <a16:creationId xmlns:a16="http://schemas.microsoft.com/office/drawing/2014/main" id="{5525C3B6-4716-FF55-5E29-3A22460BEDB5}"/>
              </a:ext>
            </a:extLst>
          </p:cNvPr>
          <p:cNvSpPr/>
          <p:nvPr/>
        </p:nvSpPr>
        <p:spPr>
          <a:xfrm>
            <a:off x="2713037" y="5797286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002D64"/>
                </a:solidFill>
                <a:latin typeface="Arial"/>
              </a:rPr>
              <a:t>100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 Self-nomination</a:t>
            </a:r>
          </a:p>
        </p:txBody>
      </p:sp>
      <p:sp>
        <p:nvSpPr>
          <p:cNvPr id="284" name="Richtungspfeil 76">
            <a:extLst>
              <a:ext uri="{FF2B5EF4-FFF2-40B4-BE49-F238E27FC236}">
                <a16:creationId xmlns:a16="http://schemas.microsoft.com/office/drawing/2014/main" id="{4D5C2363-15AB-1944-1F73-50A6593CBEB0}"/>
              </a:ext>
            </a:extLst>
          </p:cNvPr>
          <p:cNvSpPr/>
          <p:nvPr/>
        </p:nvSpPr>
        <p:spPr>
          <a:xfrm>
            <a:off x="323638" y="1229479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5" name="Richtungspfeil 76">
            <a:extLst>
              <a:ext uri="{FF2B5EF4-FFF2-40B4-BE49-F238E27FC236}">
                <a16:creationId xmlns:a16="http://schemas.microsoft.com/office/drawing/2014/main" id="{3FB0F180-75C7-FDA7-F845-899064373640}"/>
              </a:ext>
            </a:extLst>
          </p:cNvPr>
          <p:cNvSpPr/>
          <p:nvPr/>
        </p:nvSpPr>
        <p:spPr>
          <a:xfrm>
            <a:off x="2713037" y="1229479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lang="en-US" sz="1400" kern="0">
                <a:solidFill>
                  <a:srgbClr val="002D64"/>
                </a:solidFill>
              </a:rPr>
              <a:t>All employees who want to develop skills in </a:t>
            </a:r>
            <a:r>
              <a:rPr lang="en-US" sz="1400" b="1" kern="0">
                <a:solidFill>
                  <a:srgbClr val="002D64"/>
                </a:solidFill>
              </a:rPr>
              <a:t>AI fluency and transformation </a:t>
            </a:r>
            <a:r>
              <a:rPr lang="en-US" sz="1400" kern="0">
                <a:solidFill>
                  <a:srgbClr val="002D64"/>
                </a:solidFill>
              </a:rPr>
              <a:t>through a personal AI agent for targeted skill-based learning</a:t>
            </a:r>
          </a:p>
        </p:txBody>
      </p:sp>
      <p:grpSp>
        <p:nvGrpSpPr>
          <p:cNvPr id="286" name="Group 562">
            <a:extLst>
              <a:ext uri="{FF2B5EF4-FFF2-40B4-BE49-F238E27FC236}">
                <a16:creationId xmlns:a16="http://schemas.microsoft.com/office/drawing/2014/main" id="{94B943A3-13E3-46FB-A56F-9952350177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338697"/>
            <a:ext cx="353342" cy="319485"/>
            <a:chOff x="2708" y="982"/>
            <a:chExt cx="956" cy="831"/>
          </a:xfrm>
        </p:grpSpPr>
        <p:sp>
          <p:nvSpPr>
            <p:cNvPr id="287" name="Freeform 563">
              <a:extLst>
                <a:ext uri="{FF2B5EF4-FFF2-40B4-BE49-F238E27FC236}">
                  <a16:creationId xmlns:a16="http://schemas.microsoft.com/office/drawing/2014/main" id="{47C02FEF-DE7E-CAEA-ACD1-7D8CFB88A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564">
              <a:extLst>
                <a:ext uri="{FF2B5EF4-FFF2-40B4-BE49-F238E27FC236}">
                  <a16:creationId xmlns:a16="http://schemas.microsoft.com/office/drawing/2014/main" id="{A1FFD638-B416-AF5A-73CC-01609DD69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565">
              <a:extLst>
                <a:ext uri="{FF2B5EF4-FFF2-40B4-BE49-F238E27FC236}">
                  <a16:creationId xmlns:a16="http://schemas.microsoft.com/office/drawing/2014/main" id="{7C027A4F-38EE-55FE-9980-A3CFC26E4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566">
              <a:extLst>
                <a:ext uri="{FF2B5EF4-FFF2-40B4-BE49-F238E27FC236}">
                  <a16:creationId xmlns:a16="http://schemas.microsoft.com/office/drawing/2014/main" id="{0347145C-3C3C-B045-EB93-EE4F2FBBD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567">
              <a:extLst>
                <a:ext uri="{FF2B5EF4-FFF2-40B4-BE49-F238E27FC236}">
                  <a16:creationId xmlns:a16="http://schemas.microsoft.com/office/drawing/2014/main" id="{9AE0E0AF-ECAF-D1A3-67AC-60FF7ED02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568">
              <a:extLst>
                <a:ext uri="{FF2B5EF4-FFF2-40B4-BE49-F238E27FC236}">
                  <a16:creationId xmlns:a16="http://schemas.microsoft.com/office/drawing/2014/main" id="{A8170BD2-8091-C866-B255-0649C45F7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619C7A2E-F4B2-5AF6-F99C-F8B55939A3BD}"/>
              </a:ext>
            </a:extLst>
          </p:cNvPr>
          <p:cNvGrpSpPr>
            <a:grpSpLocks noChangeAspect="1"/>
          </p:cNvGrpSpPr>
          <p:nvPr/>
        </p:nvGrpSpPr>
        <p:grpSpPr>
          <a:xfrm>
            <a:off x="410215" y="5866429"/>
            <a:ext cx="341417" cy="341012"/>
            <a:chOff x="3538538" y="5400675"/>
            <a:chExt cx="1338263" cy="1336675"/>
          </a:xfrm>
          <a:noFill/>
        </p:grpSpPr>
        <p:sp>
          <p:nvSpPr>
            <p:cNvPr id="115" name="Rectangle 227">
              <a:extLst>
                <a:ext uri="{FF2B5EF4-FFF2-40B4-BE49-F238E27FC236}">
                  <a16:creationId xmlns:a16="http://schemas.microsoft.com/office/drawing/2014/main" id="{8AB260DF-3660-B0DC-30E5-E8A47E8FD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788" y="5981700"/>
              <a:ext cx="638175" cy="523875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Line 228">
              <a:extLst>
                <a:ext uri="{FF2B5EF4-FFF2-40B4-BE49-F238E27FC236}">
                  <a16:creationId xmlns:a16="http://schemas.microsoft.com/office/drawing/2014/main" id="{97710839-ADBA-5A6C-42DC-600C19152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06876" y="6215063"/>
              <a:ext cx="0" cy="117475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229">
              <a:extLst>
                <a:ext uri="{FF2B5EF4-FFF2-40B4-BE49-F238E27FC236}">
                  <a16:creationId xmlns:a16="http://schemas.microsoft.com/office/drawing/2014/main" id="{930F8E7F-DE58-6FAB-9CCC-DDE468778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01" y="6156325"/>
              <a:ext cx="58738" cy="58738"/>
            </a:xfrm>
            <a:custGeom>
              <a:avLst/>
              <a:gdLst>
                <a:gd name="T0" fmla="*/ 18 w 37"/>
                <a:gd name="T1" fmla="*/ 0 h 37"/>
                <a:gd name="T2" fmla="*/ 18 w 37"/>
                <a:gd name="T3" fmla="*/ 0 h 37"/>
                <a:gd name="T4" fmla="*/ 14 w 37"/>
                <a:gd name="T5" fmla="*/ 1 h 37"/>
                <a:gd name="T6" fmla="*/ 11 w 37"/>
                <a:gd name="T7" fmla="*/ 2 h 37"/>
                <a:gd name="T8" fmla="*/ 6 w 37"/>
                <a:gd name="T9" fmla="*/ 6 h 37"/>
                <a:gd name="T10" fmla="*/ 1 w 37"/>
                <a:gd name="T11" fmla="*/ 12 h 37"/>
                <a:gd name="T12" fmla="*/ 0 w 37"/>
                <a:gd name="T13" fmla="*/ 15 h 37"/>
                <a:gd name="T14" fmla="*/ 0 w 37"/>
                <a:gd name="T15" fmla="*/ 19 h 37"/>
                <a:gd name="T16" fmla="*/ 0 w 37"/>
                <a:gd name="T17" fmla="*/ 19 h 37"/>
                <a:gd name="T18" fmla="*/ 0 w 37"/>
                <a:gd name="T19" fmla="*/ 22 h 37"/>
                <a:gd name="T20" fmla="*/ 1 w 37"/>
                <a:gd name="T21" fmla="*/ 26 h 37"/>
                <a:gd name="T22" fmla="*/ 6 w 37"/>
                <a:gd name="T23" fmla="*/ 32 h 37"/>
                <a:gd name="T24" fmla="*/ 11 w 37"/>
                <a:gd name="T25" fmla="*/ 36 h 37"/>
                <a:gd name="T26" fmla="*/ 14 w 37"/>
                <a:gd name="T27" fmla="*/ 37 h 37"/>
                <a:gd name="T28" fmla="*/ 18 w 37"/>
                <a:gd name="T29" fmla="*/ 37 h 37"/>
                <a:gd name="T30" fmla="*/ 18 w 37"/>
                <a:gd name="T31" fmla="*/ 37 h 37"/>
                <a:gd name="T32" fmla="*/ 21 w 37"/>
                <a:gd name="T33" fmla="*/ 37 h 37"/>
                <a:gd name="T34" fmla="*/ 25 w 37"/>
                <a:gd name="T35" fmla="*/ 36 h 37"/>
                <a:gd name="T36" fmla="*/ 31 w 37"/>
                <a:gd name="T37" fmla="*/ 32 h 37"/>
                <a:gd name="T38" fmla="*/ 36 w 37"/>
                <a:gd name="T39" fmla="*/ 26 h 37"/>
                <a:gd name="T40" fmla="*/ 36 w 37"/>
                <a:gd name="T41" fmla="*/ 22 h 37"/>
                <a:gd name="T42" fmla="*/ 37 w 37"/>
                <a:gd name="T43" fmla="*/ 19 h 37"/>
                <a:gd name="T44" fmla="*/ 37 w 37"/>
                <a:gd name="T45" fmla="*/ 19 h 37"/>
                <a:gd name="T46" fmla="*/ 36 w 37"/>
                <a:gd name="T47" fmla="*/ 15 h 37"/>
                <a:gd name="T48" fmla="*/ 36 w 37"/>
                <a:gd name="T49" fmla="*/ 12 h 37"/>
                <a:gd name="T50" fmla="*/ 31 w 37"/>
                <a:gd name="T51" fmla="*/ 6 h 37"/>
                <a:gd name="T52" fmla="*/ 25 w 37"/>
                <a:gd name="T53" fmla="*/ 2 h 37"/>
                <a:gd name="T54" fmla="*/ 21 w 37"/>
                <a:gd name="T55" fmla="*/ 1 h 37"/>
                <a:gd name="T56" fmla="*/ 18 w 37"/>
                <a:gd name="T57" fmla="*/ 0 h 37"/>
                <a:gd name="T58" fmla="*/ 18 w 37"/>
                <a:gd name="T5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6" y="32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1" y="37"/>
                  </a:lnTo>
                  <a:lnTo>
                    <a:pt x="25" y="36"/>
                  </a:lnTo>
                  <a:lnTo>
                    <a:pt x="31" y="32"/>
                  </a:lnTo>
                  <a:lnTo>
                    <a:pt x="36" y="26"/>
                  </a:lnTo>
                  <a:lnTo>
                    <a:pt x="36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6" y="15"/>
                  </a:lnTo>
                  <a:lnTo>
                    <a:pt x="36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230">
              <a:extLst>
                <a:ext uri="{FF2B5EF4-FFF2-40B4-BE49-F238E27FC236}">
                  <a16:creationId xmlns:a16="http://schemas.microsoft.com/office/drawing/2014/main" id="{0C0DCA17-77FA-FB1F-33FC-288E27D4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6273800"/>
              <a:ext cx="465138" cy="463550"/>
            </a:xfrm>
            <a:custGeom>
              <a:avLst/>
              <a:gdLst>
                <a:gd name="T0" fmla="*/ 293 w 293"/>
                <a:gd name="T1" fmla="*/ 292 h 292"/>
                <a:gd name="T2" fmla="*/ 0 w 293"/>
                <a:gd name="T3" fmla="*/ 292 h 292"/>
                <a:gd name="T4" fmla="*/ 0 w 29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2">
                  <a:moveTo>
                    <a:pt x="293" y="292"/>
                  </a:moveTo>
                  <a:lnTo>
                    <a:pt x="0" y="292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231">
              <a:extLst>
                <a:ext uri="{FF2B5EF4-FFF2-40B4-BE49-F238E27FC236}">
                  <a16:creationId xmlns:a16="http://schemas.microsoft.com/office/drawing/2014/main" id="{24A4E817-0F2D-5CD3-4F61-81BBEB48E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5400675"/>
              <a:ext cx="465138" cy="465138"/>
            </a:xfrm>
            <a:custGeom>
              <a:avLst/>
              <a:gdLst>
                <a:gd name="T0" fmla="*/ 293 w 293"/>
                <a:gd name="T1" fmla="*/ 0 h 293"/>
                <a:gd name="T2" fmla="*/ 0 w 293"/>
                <a:gd name="T3" fmla="*/ 0 h 293"/>
                <a:gd name="T4" fmla="*/ 0 w 293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3">
                  <a:moveTo>
                    <a:pt x="293" y="0"/>
                  </a:moveTo>
                  <a:lnTo>
                    <a:pt x="0" y="0"/>
                  </a:lnTo>
                  <a:lnTo>
                    <a:pt x="0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232">
              <a:extLst>
                <a:ext uri="{FF2B5EF4-FFF2-40B4-BE49-F238E27FC236}">
                  <a16:creationId xmlns:a16="http://schemas.microsoft.com/office/drawing/2014/main" id="{F61B96F3-FFD3-EC0E-7F89-2BAD89C83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6273800"/>
              <a:ext cx="466725" cy="463550"/>
            </a:xfrm>
            <a:custGeom>
              <a:avLst/>
              <a:gdLst>
                <a:gd name="T0" fmla="*/ 0 w 294"/>
                <a:gd name="T1" fmla="*/ 292 h 292"/>
                <a:gd name="T2" fmla="*/ 294 w 294"/>
                <a:gd name="T3" fmla="*/ 292 h 292"/>
                <a:gd name="T4" fmla="*/ 294 w 294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2">
                  <a:moveTo>
                    <a:pt x="0" y="292"/>
                  </a:moveTo>
                  <a:lnTo>
                    <a:pt x="294" y="292"/>
                  </a:lnTo>
                  <a:lnTo>
                    <a:pt x="294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233">
              <a:extLst>
                <a:ext uri="{FF2B5EF4-FFF2-40B4-BE49-F238E27FC236}">
                  <a16:creationId xmlns:a16="http://schemas.microsoft.com/office/drawing/2014/main" id="{379E3ADB-C00B-0670-C2A5-F4B2EC931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5400675"/>
              <a:ext cx="466725" cy="465138"/>
            </a:xfrm>
            <a:custGeom>
              <a:avLst/>
              <a:gdLst>
                <a:gd name="T0" fmla="*/ 0 w 294"/>
                <a:gd name="T1" fmla="*/ 0 h 293"/>
                <a:gd name="T2" fmla="*/ 294 w 294"/>
                <a:gd name="T3" fmla="*/ 0 h 293"/>
                <a:gd name="T4" fmla="*/ 294 w 294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3">
                  <a:moveTo>
                    <a:pt x="0" y="0"/>
                  </a:moveTo>
                  <a:lnTo>
                    <a:pt x="294" y="0"/>
                  </a:lnTo>
                  <a:lnTo>
                    <a:pt x="294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234">
              <a:extLst>
                <a:ext uri="{FF2B5EF4-FFF2-40B4-BE49-F238E27FC236}">
                  <a16:creationId xmlns:a16="http://schemas.microsoft.com/office/drawing/2014/main" id="{9FF13600-1D3F-F2DE-87D1-58941D229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676" y="5634038"/>
              <a:ext cx="406400" cy="347663"/>
            </a:xfrm>
            <a:custGeom>
              <a:avLst/>
              <a:gdLst>
                <a:gd name="T0" fmla="*/ 256 w 256"/>
                <a:gd name="T1" fmla="*/ 128 h 219"/>
                <a:gd name="T2" fmla="*/ 256 w 256"/>
                <a:gd name="T3" fmla="*/ 128 h 219"/>
                <a:gd name="T4" fmla="*/ 255 w 256"/>
                <a:gd name="T5" fmla="*/ 115 h 219"/>
                <a:gd name="T6" fmla="*/ 254 w 256"/>
                <a:gd name="T7" fmla="*/ 102 h 219"/>
                <a:gd name="T8" fmla="*/ 251 w 256"/>
                <a:gd name="T9" fmla="*/ 90 h 219"/>
                <a:gd name="T10" fmla="*/ 246 w 256"/>
                <a:gd name="T11" fmla="*/ 78 h 219"/>
                <a:gd name="T12" fmla="*/ 241 w 256"/>
                <a:gd name="T13" fmla="*/ 66 h 219"/>
                <a:gd name="T14" fmla="*/ 235 w 256"/>
                <a:gd name="T15" fmla="*/ 56 h 219"/>
                <a:gd name="T16" fmla="*/ 227 w 256"/>
                <a:gd name="T17" fmla="*/ 46 h 219"/>
                <a:gd name="T18" fmla="*/ 218 w 256"/>
                <a:gd name="T19" fmla="*/ 38 h 219"/>
                <a:gd name="T20" fmla="*/ 210 w 256"/>
                <a:gd name="T21" fmla="*/ 30 h 219"/>
                <a:gd name="T22" fmla="*/ 199 w 256"/>
                <a:gd name="T23" fmla="*/ 21 h 219"/>
                <a:gd name="T24" fmla="*/ 190 w 256"/>
                <a:gd name="T25" fmla="*/ 15 h 219"/>
                <a:gd name="T26" fmla="*/ 178 w 256"/>
                <a:gd name="T27" fmla="*/ 10 h 219"/>
                <a:gd name="T28" fmla="*/ 166 w 256"/>
                <a:gd name="T29" fmla="*/ 6 h 219"/>
                <a:gd name="T30" fmla="*/ 154 w 256"/>
                <a:gd name="T31" fmla="*/ 2 h 219"/>
                <a:gd name="T32" fmla="*/ 141 w 256"/>
                <a:gd name="T33" fmla="*/ 1 h 219"/>
                <a:gd name="T34" fmla="*/ 128 w 256"/>
                <a:gd name="T35" fmla="*/ 0 h 219"/>
                <a:gd name="T36" fmla="*/ 128 w 256"/>
                <a:gd name="T37" fmla="*/ 0 h 219"/>
                <a:gd name="T38" fmla="*/ 115 w 256"/>
                <a:gd name="T39" fmla="*/ 1 h 219"/>
                <a:gd name="T40" fmla="*/ 103 w 256"/>
                <a:gd name="T41" fmla="*/ 2 h 219"/>
                <a:gd name="T42" fmla="*/ 90 w 256"/>
                <a:gd name="T43" fmla="*/ 6 h 219"/>
                <a:gd name="T44" fmla="*/ 79 w 256"/>
                <a:gd name="T45" fmla="*/ 10 h 219"/>
                <a:gd name="T46" fmla="*/ 67 w 256"/>
                <a:gd name="T47" fmla="*/ 15 h 219"/>
                <a:gd name="T48" fmla="*/ 56 w 256"/>
                <a:gd name="T49" fmla="*/ 21 h 219"/>
                <a:gd name="T50" fmla="*/ 47 w 256"/>
                <a:gd name="T51" fmla="*/ 30 h 219"/>
                <a:gd name="T52" fmla="*/ 37 w 256"/>
                <a:gd name="T53" fmla="*/ 38 h 219"/>
                <a:gd name="T54" fmla="*/ 29 w 256"/>
                <a:gd name="T55" fmla="*/ 46 h 219"/>
                <a:gd name="T56" fmla="*/ 22 w 256"/>
                <a:gd name="T57" fmla="*/ 56 h 219"/>
                <a:gd name="T58" fmla="*/ 16 w 256"/>
                <a:gd name="T59" fmla="*/ 66 h 219"/>
                <a:gd name="T60" fmla="*/ 10 w 256"/>
                <a:gd name="T61" fmla="*/ 78 h 219"/>
                <a:gd name="T62" fmla="*/ 6 w 256"/>
                <a:gd name="T63" fmla="*/ 90 h 219"/>
                <a:gd name="T64" fmla="*/ 3 w 256"/>
                <a:gd name="T65" fmla="*/ 102 h 219"/>
                <a:gd name="T66" fmla="*/ 0 w 256"/>
                <a:gd name="T67" fmla="*/ 115 h 219"/>
                <a:gd name="T68" fmla="*/ 0 w 256"/>
                <a:gd name="T69" fmla="*/ 128 h 219"/>
                <a:gd name="T70" fmla="*/ 0 w 256"/>
                <a:gd name="T71" fmla="*/ 219 h 219"/>
                <a:gd name="T72" fmla="*/ 256 w 256"/>
                <a:gd name="T73" fmla="*/ 219 h 219"/>
                <a:gd name="T74" fmla="*/ 256 w 256"/>
                <a:gd name="T75" fmla="*/ 12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9">
                  <a:moveTo>
                    <a:pt x="256" y="128"/>
                  </a:moveTo>
                  <a:lnTo>
                    <a:pt x="256" y="128"/>
                  </a:lnTo>
                  <a:lnTo>
                    <a:pt x="255" y="115"/>
                  </a:lnTo>
                  <a:lnTo>
                    <a:pt x="254" y="102"/>
                  </a:lnTo>
                  <a:lnTo>
                    <a:pt x="251" y="90"/>
                  </a:lnTo>
                  <a:lnTo>
                    <a:pt x="246" y="78"/>
                  </a:lnTo>
                  <a:lnTo>
                    <a:pt x="241" y="66"/>
                  </a:lnTo>
                  <a:lnTo>
                    <a:pt x="235" y="56"/>
                  </a:lnTo>
                  <a:lnTo>
                    <a:pt x="227" y="46"/>
                  </a:lnTo>
                  <a:lnTo>
                    <a:pt x="218" y="38"/>
                  </a:lnTo>
                  <a:lnTo>
                    <a:pt x="210" y="30"/>
                  </a:lnTo>
                  <a:lnTo>
                    <a:pt x="199" y="21"/>
                  </a:lnTo>
                  <a:lnTo>
                    <a:pt x="190" y="15"/>
                  </a:lnTo>
                  <a:lnTo>
                    <a:pt x="178" y="10"/>
                  </a:lnTo>
                  <a:lnTo>
                    <a:pt x="166" y="6"/>
                  </a:lnTo>
                  <a:lnTo>
                    <a:pt x="154" y="2"/>
                  </a:lnTo>
                  <a:lnTo>
                    <a:pt x="141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2"/>
                  </a:lnTo>
                  <a:lnTo>
                    <a:pt x="90" y="6"/>
                  </a:lnTo>
                  <a:lnTo>
                    <a:pt x="79" y="10"/>
                  </a:lnTo>
                  <a:lnTo>
                    <a:pt x="67" y="15"/>
                  </a:lnTo>
                  <a:lnTo>
                    <a:pt x="56" y="21"/>
                  </a:lnTo>
                  <a:lnTo>
                    <a:pt x="47" y="30"/>
                  </a:lnTo>
                  <a:lnTo>
                    <a:pt x="37" y="38"/>
                  </a:lnTo>
                  <a:lnTo>
                    <a:pt x="29" y="46"/>
                  </a:lnTo>
                  <a:lnTo>
                    <a:pt x="22" y="56"/>
                  </a:lnTo>
                  <a:lnTo>
                    <a:pt x="16" y="66"/>
                  </a:lnTo>
                  <a:lnTo>
                    <a:pt x="10" y="78"/>
                  </a:lnTo>
                  <a:lnTo>
                    <a:pt x="6" y="90"/>
                  </a:lnTo>
                  <a:lnTo>
                    <a:pt x="3" y="102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219"/>
                  </a:lnTo>
                  <a:lnTo>
                    <a:pt x="256" y="219"/>
                  </a:lnTo>
                  <a:lnTo>
                    <a:pt x="256" y="12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3" name="Richtungspfeil 76">
            <a:extLst>
              <a:ext uri="{FF2B5EF4-FFF2-40B4-BE49-F238E27FC236}">
                <a16:creationId xmlns:a16="http://schemas.microsoft.com/office/drawing/2014/main" id="{229351DA-18AA-E756-8B49-04E1B23ADD68}"/>
              </a:ext>
            </a:extLst>
          </p:cNvPr>
          <p:cNvSpPr/>
          <p:nvPr/>
        </p:nvSpPr>
        <p:spPr>
          <a:xfrm>
            <a:off x="323638" y="4652710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</a:p>
        </p:txBody>
      </p:sp>
      <p:sp>
        <p:nvSpPr>
          <p:cNvPr id="124" name="Richtungspfeil 76">
            <a:extLst>
              <a:ext uri="{FF2B5EF4-FFF2-40B4-BE49-F238E27FC236}">
                <a16:creationId xmlns:a16="http://schemas.microsoft.com/office/drawing/2014/main" id="{B9C5612C-7D88-90A4-BF48-8E7EE80E09E3}"/>
              </a:ext>
            </a:extLst>
          </p:cNvPr>
          <p:cNvSpPr/>
          <p:nvPr/>
        </p:nvSpPr>
        <p:spPr>
          <a:xfrm>
            <a:off x="2713037" y="4627056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will receive a shareable electronic course certificate upon completion. </a:t>
            </a:r>
          </a:p>
        </p:txBody>
      </p:sp>
      <p:grpSp>
        <p:nvGrpSpPr>
          <p:cNvPr id="125" name="Gruppieren 124">
            <a:extLst>
              <a:ext uri="{FF2B5EF4-FFF2-40B4-BE49-F238E27FC236}">
                <a16:creationId xmlns:a16="http://schemas.microsoft.com/office/drawing/2014/main" id="{C4F82F93-C250-17C1-9896-BE258E43AFCF}"/>
              </a:ext>
            </a:extLst>
          </p:cNvPr>
          <p:cNvGrpSpPr>
            <a:grpSpLocks noChangeAspect="1"/>
          </p:cNvGrpSpPr>
          <p:nvPr/>
        </p:nvGrpSpPr>
        <p:grpSpPr>
          <a:xfrm>
            <a:off x="431871" y="2201575"/>
            <a:ext cx="255310" cy="345810"/>
            <a:chOff x="9802813" y="4763"/>
            <a:chExt cx="976313" cy="1322388"/>
          </a:xfrm>
        </p:grpSpPr>
        <p:sp>
          <p:nvSpPr>
            <p:cNvPr id="126" name="Freeform 1797">
              <a:extLst>
                <a:ext uri="{FF2B5EF4-FFF2-40B4-BE49-F238E27FC236}">
                  <a16:creationId xmlns:a16="http://schemas.microsoft.com/office/drawing/2014/main" id="{4148AE29-C795-1D88-F356-5EC4DFAF6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798">
              <a:extLst>
                <a:ext uri="{FF2B5EF4-FFF2-40B4-BE49-F238E27FC236}">
                  <a16:creationId xmlns:a16="http://schemas.microsoft.com/office/drawing/2014/main" id="{909A308D-B52D-AEB1-E53B-8D36E4370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1799">
              <a:extLst>
                <a:ext uri="{FF2B5EF4-FFF2-40B4-BE49-F238E27FC236}">
                  <a16:creationId xmlns:a16="http://schemas.microsoft.com/office/drawing/2014/main" id="{683B4942-184B-6AFA-6A9C-7CE4F67D4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Line 1800">
              <a:extLst>
                <a:ext uri="{FF2B5EF4-FFF2-40B4-BE49-F238E27FC236}">
                  <a16:creationId xmlns:a16="http://schemas.microsoft.com/office/drawing/2014/main" id="{BD3C690F-5E67-FD43-8A4F-477913A8B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1801">
              <a:extLst>
                <a:ext uri="{FF2B5EF4-FFF2-40B4-BE49-F238E27FC236}">
                  <a16:creationId xmlns:a16="http://schemas.microsoft.com/office/drawing/2014/main" id="{E00A7171-5511-D923-E8F3-AD3A893C4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1802">
              <a:extLst>
                <a:ext uri="{FF2B5EF4-FFF2-40B4-BE49-F238E27FC236}">
                  <a16:creationId xmlns:a16="http://schemas.microsoft.com/office/drawing/2014/main" id="{F3EA9C45-2A18-41AE-71FD-6C01AFF0D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96" name="Richtungspfeil 76">
            <a:extLst>
              <a:ext uri="{FF2B5EF4-FFF2-40B4-BE49-F238E27FC236}">
                <a16:creationId xmlns:a16="http://schemas.microsoft.com/office/drawing/2014/main" id="{30420458-24DD-3DC8-9930-A8396F71F187}"/>
              </a:ext>
            </a:extLst>
          </p:cNvPr>
          <p:cNvSpPr/>
          <p:nvPr/>
        </p:nvSpPr>
        <p:spPr>
          <a:xfrm>
            <a:off x="2713037" y="1814594"/>
            <a:ext cx="9144000" cy="113151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12-months unlimited access to nearly all learning content on the Coursera platform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 courses include recorded auto-graded and peer-reviewed assignments, video lectures, and community discussion forums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" sz="1400" dirty="0">
                <a:solidFill>
                  <a:srgbClr val="002D64"/>
                </a:solidFill>
              </a:rPr>
              <a:t>Browse and preview the full Coursera catalog</a:t>
            </a:r>
            <a:r>
              <a:rPr lang="en" sz="1400" dirty="0"/>
              <a:t> </a:t>
            </a:r>
            <a:r>
              <a:rPr lang="en" sz="1400" dirty="0">
                <a:hlinkClick r:id="rId3"/>
              </a:rPr>
              <a:t>here</a:t>
            </a:r>
            <a:r>
              <a:rPr lang="en" sz="1400" dirty="0"/>
              <a:t>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srgbClr val="002D64"/>
                </a:solidFill>
                <a:latin typeface="Arial"/>
              </a:rPr>
              <a:t>See more on next slide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3B999A4-D0EA-4FAC-C3A7-749B6B6AF589}"/>
              </a:ext>
            </a:extLst>
          </p:cNvPr>
          <p:cNvGrpSpPr>
            <a:grpSpLocks noChangeAspect="1"/>
          </p:cNvGrpSpPr>
          <p:nvPr/>
        </p:nvGrpSpPr>
        <p:grpSpPr>
          <a:xfrm>
            <a:off x="426470" y="4679657"/>
            <a:ext cx="265626" cy="360000"/>
            <a:chOff x="6243638" y="3790950"/>
            <a:chExt cx="795338" cy="1077912"/>
          </a:xfrm>
        </p:grpSpPr>
        <p:sp>
          <p:nvSpPr>
            <p:cNvPr id="5" name="Freeform 133">
              <a:extLst>
                <a:ext uri="{FF2B5EF4-FFF2-40B4-BE49-F238E27FC236}">
                  <a16:creationId xmlns:a16="http://schemas.microsoft.com/office/drawing/2014/main" id="{A5C455A7-8518-1D78-B16A-83837A293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3790950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134">
              <a:extLst>
                <a:ext uri="{FF2B5EF4-FFF2-40B4-BE49-F238E27FC236}">
                  <a16:creationId xmlns:a16="http://schemas.microsoft.com/office/drawing/2014/main" id="{1517CDC7-BBC6-D5E2-C383-4F2121C38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Line 135">
              <a:extLst>
                <a:ext uri="{FF2B5EF4-FFF2-40B4-BE49-F238E27FC236}">
                  <a16:creationId xmlns:a16="http://schemas.microsoft.com/office/drawing/2014/main" id="{6AE73164-FC64-A45A-6236-3B7DAFF6A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Line 136">
              <a:extLst>
                <a:ext uri="{FF2B5EF4-FFF2-40B4-BE49-F238E27FC236}">
                  <a16:creationId xmlns:a16="http://schemas.microsoft.com/office/drawing/2014/main" id="{3555B4C6-564C-4558-7909-0A30EC960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Line 137">
              <a:extLst>
                <a:ext uri="{FF2B5EF4-FFF2-40B4-BE49-F238E27FC236}">
                  <a16:creationId xmlns:a16="http://schemas.microsoft.com/office/drawing/2014/main" id="{388F0ACB-E021-E8A7-285A-2EEA87DBE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Line 138">
              <a:extLst>
                <a:ext uri="{FF2B5EF4-FFF2-40B4-BE49-F238E27FC236}">
                  <a16:creationId xmlns:a16="http://schemas.microsoft.com/office/drawing/2014/main" id="{51C1101F-2E95-EB85-3D53-BED59CB14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Line 139">
              <a:extLst>
                <a:ext uri="{FF2B5EF4-FFF2-40B4-BE49-F238E27FC236}">
                  <a16:creationId xmlns:a16="http://schemas.microsoft.com/office/drawing/2014/main" id="{AADA51AA-3CFC-CF78-40BF-2B34E19A80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34CF4C6A-1CA7-7373-2605-292DDB55ED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5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4F3BF-9D5B-D157-0884-D3770EA1D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C3D9E-5D1C-F47B-6501-5DB067F4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Coursera in more detail: Personal AI agent enables skill-based learning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8BB09F-7F6D-5B19-42F9-9192629C0C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  <p:sp>
        <p:nvSpPr>
          <p:cNvPr id="13" name="Layer Ramp-up">
            <a:extLst>
              <a:ext uri="{FF2B5EF4-FFF2-40B4-BE49-F238E27FC236}">
                <a16:creationId xmlns:a16="http://schemas.microsoft.com/office/drawing/2014/main" id="{FBC57336-26E5-3010-61FF-B7647337B16E}"/>
              </a:ext>
            </a:extLst>
          </p:cNvPr>
          <p:cNvSpPr/>
          <p:nvPr/>
        </p:nvSpPr>
        <p:spPr>
          <a:xfrm>
            <a:off x="4343400" y="1438274"/>
            <a:ext cx="7513638" cy="2615435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4" name="ee4pHeader2">
            <a:extLst>
              <a:ext uri="{FF2B5EF4-FFF2-40B4-BE49-F238E27FC236}">
                <a16:creationId xmlns:a16="http://schemas.microsoft.com/office/drawing/2014/main" id="{1F9012DD-8AE2-D657-643B-1F2A0B2366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43400" y="1169987"/>
            <a:ext cx="7513638" cy="216000"/>
          </a:xfrm>
          <a:prstGeom prst="chevron">
            <a:avLst>
              <a:gd name="adj" fmla="val 2670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kern="0">
                <a:solidFill>
                  <a:schemeClr val="bg1"/>
                </a:solidFill>
              </a:rPr>
              <a:t>Personal AI agent guides the individual learning journey</a:t>
            </a: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15" name="ee4pHeader1">
            <a:extLst>
              <a:ext uri="{FF2B5EF4-FFF2-40B4-BE49-F238E27FC236}">
                <a16:creationId xmlns:a16="http://schemas.microsoft.com/office/drawing/2014/main" id="{73E4404A-DB42-3465-1AB5-6DA4FB77A4EF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4962" y="1169987"/>
            <a:ext cx="3932238" cy="216000"/>
          </a:xfrm>
          <a:prstGeom prst="homePlate">
            <a:avLst>
              <a:gd name="adj" fmla="val 2376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7200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200" b="1" noProof="0">
                <a:solidFill>
                  <a:schemeClr val="bg1"/>
                </a:solidFill>
                <a:sym typeface="Trebuchet MS" panose="020B0603020202020204" pitchFamily="34" charset="0"/>
              </a:rPr>
              <a:t>AI skill framework as conceptual backbone</a:t>
            </a:r>
          </a:p>
        </p:txBody>
      </p:sp>
      <p:sp>
        <p:nvSpPr>
          <p:cNvPr id="16" name="Layer Ramp-up">
            <a:extLst>
              <a:ext uri="{FF2B5EF4-FFF2-40B4-BE49-F238E27FC236}">
                <a16:creationId xmlns:a16="http://schemas.microsoft.com/office/drawing/2014/main" id="{0E816230-D860-D06B-8975-A352AB821596}"/>
              </a:ext>
            </a:extLst>
          </p:cNvPr>
          <p:cNvSpPr/>
          <p:nvPr/>
        </p:nvSpPr>
        <p:spPr>
          <a:xfrm>
            <a:off x="334962" y="1438276"/>
            <a:ext cx="3932238" cy="2615433"/>
          </a:xfrm>
          <a:prstGeom prst="rect">
            <a:avLst/>
          </a:prstGeom>
          <a:solidFill>
            <a:srgbClr val="0073AB">
              <a:alpha val="34902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7" name="ee4pContent1">
            <a:extLst>
              <a:ext uri="{FF2B5EF4-FFF2-40B4-BE49-F238E27FC236}">
                <a16:creationId xmlns:a16="http://schemas.microsoft.com/office/drawing/2014/main" id="{A9C3DB94-3D9C-C807-BB30-67161FFF2FBF}"/>
              </a:ext>
            </a:extLst>
          </p:cNvPr>
          <p:cNvSpPr txBox="1"/>
          <p:nvPr/>
        </p:nvSpPr>
        <p:spPr>
          <a:xfrm>
            <a:off x="345954" y="1507300"/>
            <a:ext cx="3919104" cy="2398600"/>
          </a:xfrm>
          <a:prstGeom prst="roundRect">
            <a:avLst>
              <a:gd name="adj" fmla="val 5870"/>
            </a:avLst>
          </a:prstGeom>
          <a:noFill/>
          <a:ln w="19050" cap="rnd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36000" tIns="72000" rIns="0" bIns="0" rtlCol="0">
            <a:norm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None/>
              <a:defRPr>
                <a:solidFill>
                  <a:srgbClr val="FFFFFF"/>
                </a:solidFill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Goal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: Understand which skills are relevant for applying AI on different competence levels.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AI skill set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: Developed </a:t>
            </a:r>
            <a:r>
              <a:rPr lang="en-US" sz="1200">
                <a:solidFill>
                  <a:srgbClr val="002060"/>
                </a:solidFill>
                <a:latin typeface="Arial" panose="020B0604020202020204" pitchFamily="34" charset="0"/>
              </a:rPr>
              <a:t>based on research, market data and expert knowledge.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3 proficiency level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: Each skill is defined across three levels allowing you to start where you are. 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Role-based focus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: Learn the skills you need to use AI effectively based on your job requirements.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754AAC7-6717-B349-47D0-04D935A7110E}"/>
              </a:ext>
            </a:extLst>
          </p:cNvPr>
          <p:cNvSpPr/>
          <p:nvPr/>
        </p:nvSpPr>
        <p:spPr>
          <a:xfrm>
            <a:off x="4753937" y="1912129"/>
            <a:ext cx="6938530" cy="2006375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123269CA-0DBF-6379-5A8F-E5BE5DDE6528}"/>
              </a:ext>
            </a:extLst>
          </p:cNvPr>
          <p:cNvCxnSpPr>
            <a:cxnSpLocks/>
          </p:cNvCxnSpPr>
          <p:nvPr/>
        </p:nvCxnSpPr>
        <p:spPr>
          <a:xfrm flipH="1">
            <a:off x="8123957" y="3866060"/>
            <a:ext cx="114283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2">
            <a:extLst>
              <a:ext uri="{FF2B5EF4-FFF2-40B4-BE49-F238E27FC236}">
                <a16:creationId xmlns:a16="http://schemas.microsoft.com/office/drawing/2014/main" id="{3D2DAC9A-1752-065D-82AD-08E992CB464B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605022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288D629D-F378-BB2C-67EB-9F93F4AB2790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989616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2047F640-FD6A-3D60-0F5B-754CC931C02E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7939859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1B1D95B-011F-3BAE-42A3-41919DEF1F73}"/>
              </a:ext>
            </a:extLst>
          </p:cNvPr>
          <p:cNvGrpSpPr/>
          <p:nvPr/>
        </p:nvGrpSpPr>
        <p:grpSpPr>
          <a:xfrm>
            <a:off x="7362219" y="3430964"/>
            <a:ext cx="1476000" cy="200241"/>
            <a:chOff x="5631396" y="3444271"/>
            <a:chExt cx="1476000" cy="200241"/>
          </a:xfrm>
        </p:grpSpPr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BC4078B7-C3A8-1E40-1640-5F8F13FB3EB8}"/>
                </a:ext>
              </a:extLst>
            </p:cNvPr>
            <p:cNvSpPr txBox="1"/>
            <p:nvPr/>
          </p:nvSpPr>
          <p:spPr>
            <a:xfrm>
              <a:off x="5631396" y="3444271"/>
              <a:ext cx="147600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20"/>
                </a:spcBef>
                <a:tabLst>
                  <a:tab pos="753110" algn="l"/>
                </a:tabLst>
              </a:pPr>
              <a:r>
                <a:rPr lang="en-US" sz="1200" spc="-10">
                  <a:latin typeface="+mj-lt"/>
                  <a:cs typeface="Trebuchet MS"/>
                </a:rPr>
                <a:t>Powered by </a:t>
              </a:r>
              <a:endParaRPr lang="en-US" sz="1200" noProof="0">
                <a:latin typeface="+mj-lt"/>
                <a:cs typeface="Trebuchet MS"/>
              </a:endParaRPr>
            </a:p>
          </p:txBody>
        </p:sp>
        <p:pic>
          <p:nvPicPr>
            <p:cNvPr id="25" name="Grafik 24" descr="Copilot Studio | Stoneridge Software">
              <a:extLst>
                <a:ext uri="{FF2B5EF4-FFF2-40B4-BE49-F238E27FC236}">
                  <a16:creationId xmlns:a16="http://schemas.microsoft.com/office/drawing/2014/main" id="{1B75C739-B650-A1EA-1678-F4BB63A51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6635" y="3470341"/>
              <a:ext cx="558836" cy="174171"/>
            </a:xfrm>
            <a:prstGeom prst="rect">
              <a:avLst/>
            </a:prstGeom>
          </p:spPr>
        </p:pic>
      </p:grp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3ECD3EED-72BE-7A2E-CB78-644247779BEE}"/>
              </a:ext>
            </a:extLst>
          </p:cNvPr>
          <p:cNvSpPr/>
          <p:nvPr/>
        </p:nvSpPr>
        <p:spPr>
          <a:xfrm>
            <a:off x="4608300" y="1649475"/>
            <a:ext cx="1368000" cy="1638000"/>
          </a:xfrm>
          <a:prstGeom prst="roundRect">
            <a:avLst>
              <a:gd name="adj" fmla="val 496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7F62216D-4FC1-8783-6C04-E836F15E7580}"/>
              </a:ext>
            </a:extLst>
          </p:cNvPr>
          <p:cNvSpPr txBox="1"/>
          <p:nvPr/>
        </p:nvSpPr>
        <p:spPr>
          <a:xfrm>
            <a:off x="4680300" y="1755499"/>
            <a:ext cx="1247402" cy="93102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350" spc="90" noProof="0">
                <a:solidFill>
                  <a:schemeClr val="bg1"/>
                </a:solidFill>
                <a:latin typeface="+mj-lt"/>
                <a:cs typeface="Trebuchet MS"/>
              </a:rPr>
              <a:t>REFLECT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lang="en-US" sz="1200" noProof="0">
                <a:solidFill>
                  <a:schemeClr val="bg1"/>
                </a:solidFill>
                <a:latin typeface="+mj-lt"/>
                <a:cs typeface="Trebuchet MS"/>
              </a:rPr>
              <a:t>Evaluate AI skill set </a:t>
            </a:r>
            <a:r>
              <a:rPr lang="en-US" sz="1200" spc="-10" noProof="0">
                <a:solidFill>
                  <a:schemeClr val="bg1"/>
                </a:solidFill>
                <a:latin typeface="+mj-lt"/>
                <a:cs typeface="Trebuchet MS"/>
              </a:rPr>
              <a:t>through</a:t>
            </a:r>
            <a:r>
              <a:rPr lang="en-US" sz="1200" spc="-10">
                <a:solidFill>
                  <a:schemeClr val="bg1"/>
                </a:solidFill>
                <a:latin typeface="+mj-lt"/>
                <a:cs typeface="Trebuchet MS"/>
              </a:rPr>
              <a:t> adaptive</a:t>
            </a:r>
            <a:r>
              <a:rPr lang="en-US" sz="1200" spc="-10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1200" spc="-10">
                <a:solidFill>
                  <a:schemeClr val="bg1"/>
                </a:solidFill>
                <a:latin typeface="+mj-lt"/>
                <a:cs typeface="Trebuchet MS"/>
              </a:rPr>
              <a:t>survey</a:t>
            </a:r>
            <a:endParaRPr lang="en-US" sz="1200" spc="-1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29" name="object 23">
            <a:extLst>
              <a:ext uri="{FF2B5EF4-FFF2-40B4-BE49-F238E27FC236}">
                <a16:creationId xmlns:a16="http://schemas.microsoft.com/office/drawing/2014/main" id="{E5C7F50A-E6B0-35E1-2E0C-8917EFB7662A}"/>
              </a:ext>
            </a:extLst>
          </p:cNvPr>
          <p:cNvSpPr/>
          <p:nvPr/>
        </p:nvSpPr>
        <p:spPr>
          <a:xfrm>
            <a:off x="5616300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EAAF2212-E053-6BBC-397F-D169D30C777A}"/>
              </a:ext>
            </a:extLst>
          </p:cNvPr>
          <p:cNvSpPr/>
          <p:nvPr/>
        </p:nvSpPr>
        <p:spPr>
          <a:xfrm>
            <a:off x="8506492" y="1649475"/>
            <a:ext cx="1368000" cy="1638000"/>
          </a:xfrm>
          <a:prstGeom prst="roundRect">
            <a:avLst>
              <a:gd name="adj" fmla="val 691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256" name="object 12">
            <a:extLst>
              <a:ext uri="{FF2B5EF4-FFF2-40B4-BE49-F238E27FC236}">
                <a16:creationId xmlns:a16="http://schemas.microsoft.com/office/drawing/2014/main" id="{39CBC36A-8672-8DAA-2B14-BE7BDCF8BFF8}"/>
              </a:ext>
            </a:extLst>
          </p:cNvPr>
          <p:cNvSpPr txBox="1"/>
          <p:nvPr/>
        </p:nvSpPr>
        <p:spPr>
          <a:xfrm>
            <a:off x="8548461" y="1755499"/>
            <a:ext cx="1284061" cy="93102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350" spc="90" noProof="0">
                <a:solidFill>
                  <a:schemeClr val="bg1"/>
                </a:solidFill>
                <a:latin typeface="+mj-lt"/>
                <a:cs typeface="Trebuchet MS"/>
              </a:rPr>
              <a:t>LEARN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lang="en-US" sz="1200" spc="-10">
                <a:solidFill>
                  <a:schemeClr val="bg1"/>
                </a:solidFill>
                <a:latin typeface="+mj-lt"/>
                <a:cs typeface="Trebuchet MS"/>
              </a:rPr>
              <a:t>Choose suggested</a:t>
            </a:r>
            <a:r>
              <a:rPr lang="en-US" sz="1200" spc="-10" noProof="0">
                <a:solidFill>
                  <a:schemeClr val="bg1"/>
                </a:solidFill>
                <a:latin typeface="+mj-lt"/>
                <a:cs typeface="Trebuchet MS"/>
              </a:rPr>
              <a:t> courses </a:t>
            </a:r>
            <a:r>
              <a:rPr lang="en-US" sz="1200" spc="-25" noProof="0">
                <a:solidFill>
                  <a:schemeClr val="bg1"/>
                </a:solidFill>
                <a:latin typeface="+mj-lt"/>
                <a:cs typeface="Trebuchet MS"/>
              </a:rPr>
              <a:t>to develop towards target</a:t>
            </a:r>
            <a:endParaRPr lang="en-US" sz="12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257" name="object 23">
            <a:extLst>
              <a:ext uri="{FF2B5EF4-FFF2-40B4-BE49-F238E27FC236}">
                <a16:creationId xmlns:a16="http://schemas.microsoft.com/office/drawing/2014/main" id="{1B34D044-9E4C-19AF-C22F-4B38B328A6DC}"/>
              </a:ext>
            </a:extLst>
          </p:cNvPr>
          <p:cNvSpPr/>
          <p:nvPr/>
        </p:nvSpPr>
        <p:spPr>
          <a:xfrm>
            <a:off x="9514492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58" name="Gruppieren 257">
            <a:extLst>
              <a:ext uri="{FF2B5EF4-FFF2-40B4-BE49-F238E27FC236}">
                <a16:creationId xmlns:a16="http://schemas.microsoft.com/office/drawing/2014/main" id="{7CE02130-A6C5-39FE-226A-09DC7BAD5C3B}"/>
              </a:ext>
            </a:extLst>
          </p:cNvPr>
          <p:cNvGrpSpPr/>
          <p:nvPr/>
        </p:nvGrpSpPr>
        <p:grpSpPr>
          <a:xfrm>
            <a:off x="10383588" y="1649475"/>
            <a:ext cx="1368000" cy="1638000"/>
            <a:chOff x="10440738" y="2421000"/>
            <a:chExt cx="1368000" cy="1638000"/>
          </a:xfrm>
        </p:grpSpPr>
        <p:sp>
          <p:nvSpPr>
            <p:cNvPr id="259" name="Rechteck: abgerundete Ecken 258">
              <a:extLst>
                <a:ext uri="{FF2B5EF4-FFF2-40B4-BE49-F238E27FC236}">
                  <a16:creationId xmlns:a16="http://schemas.microsoft.com/office/drawing/2014/main" id="{4F9489DD-D81E-4544-28AD-67F8BA86E157}"/>
                </a:ext>
              </a:extLst>
            </p:cNvPr>
            <p:cNvSpPr/>
            <p:nvPr/>
          </p:nvSpPr>
          <p:spPr>
            <a:xfrm>
              <a:off x="10440738" y="2421000"/>
              <a:ext cx="1368000" cy="1638000"/>
            </a:xfrm>
            <a:prstGeom prst="roundRect">
              <a:avLst>
                <a:gd name="adj" fmla="val 691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260" name="object 13">
              <a:extLst>
                <a:ext uri="{FF2B5EF4-FFF2-40B4-BE49-F238E27FC236}">
                  <a16:creationId xmlns:a16="http://schemas.microsoft.com/office/drawing/2014/main" id="{73F005ED-0517-C86A-FE0B-4DD6650A3059}"/>
                </a:ext>
              </a:extLst>
            </p:cNvPr>
            <p:cNvSpPr txBox="1"/>
            <p:nvPr/>
          </p:nvSpPr>
          <p:spPr>
            <a:xfrm>
              <a:off x="10511700" y="2527024"/>
              <a:ext cx="1297038" cy="112851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350" spc="85" noProof="0">
                  <a:solidFill>
                    <a:schemeClr val="bg1"/>
                  </a:solidFill>
                  <a:latin typeface="+mj-lt"/>
                  <a:cs typeface="Trebuchet MS"/>
                </a:rPr>
                <a:t>CHECK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1275"/>
                </a:spcBef>
              </a:pP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Repeat skill reflection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to measure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success</a:t>
              </a:r>
              <a:endParaRPr lang="en-US" sz="12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96" name="object 23">
              <a:extLst>
                <a:ext uri="{FF2B5EF4-FFF2-40B4-BE49-F238E27FC236}">
                  <a16:creationId xmlns:a16="http://schemas.microsoft.com/office/drawing/2014/main" id="{647A518B-2BA9-49C8-8128-DFC2BCB872AF}"/>
                </a:ext>
              </a:extLst>
            </p:cNvPr>
            <p:cNvSpPr/>
            <p:nvPr/>
          </p:nvSpPr>
          <p:spPr>
            <a:xfrm>
              <a:off x="11447700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98" name="Rechteck: abgerundete Ecken 97">
            <a:extLst>
              <a:ext uri="{FF2B5EF4-FFF2-40B4-BE49-F238E27FC236}">
                <a16:creationId xmlns:a16="http://schemas.microsoft.com/office/drawing/2014/main" id="{FC391BC0-D828-1553-0B63-07612711DDFC}"/>
              </a:ext>
            </a:extLst>
          </p:cNvPr>
          <p:cNvSpPr/>
          <p:nvPr/>
        </p:nvSpPr>
        <p:spPr>
          <a:xfrm>
            <a:off x="6629396" y="1649475"/>
            <a:ext cx="1368000" cy="1636658"/>
          </a:xfrm>
          <a:prstGeom prst="roundRect">
            <a:avLst>
              <a:gd name="adj" fmla="val 691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99" name="object 16">
            <a:extLst>
              <a:ext uri="{FF2B5EF4-FFF2-40B4-BE49-F238E27FC236}">
                <a16:creationId xmlns:a16="http://schemas.microsoft.com/office/drawing/2014/main" id="{CCABFDA0-C891-51F5-326D-5EC9D0A6C448}"/>
              </a:ext>
            </a:extLst>
          </p:cNvPr>
          <p:cNvSpPr txBox="1"/>
          <p:nvPr/>
        </p:nvSpPr>
        <p:spPr>
          <a:xfrm>
            <a:off x="6701396" y="1755499"/>
            <a:ext cx="978158" cy="2087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64769" marR="5080">
              <a:lnSpc>
                <a:spcPct val="104700"/>
              </a:lnSpc>
              <a:spcBef>
                <a:spcPts val="45"/>
              </a:spcBef>
            </a:pPr>
            <a:r>
              <a:rPr lang="en-US" sz="1350" spc="65" noProof="0">
                <a:solidFill>
                  <a:schemeClr val="bg1"/>
                </a:solidFill>
                <a:latin typeface="+mj-lt"/>
                <a:cs typeface="Trebuchet MS"/>
              </a:rPr>
              <a:t>TARGET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0" name="object 15">
            <a:extLst>
              <a:ext uri="{FF2B5EF4-FFF2-40B4-BE49-F238E27FC236}">
                <a16:creationId xmlns:a16="http://schemas.microsoft.com/office/drawing/2014/main" id="{58781CD6-C1A6-A5D1-2A84-00D5D4E56E4A}"/>
              </a:ext>
            </a:extLst>
          </p:cNvPr>
          <p:cNvSpPr txBox="1"/>
          <p:nvPr/>
        </p:nvSpPr>
        <p:spPr>
          <a:xfrm>
            <a:off x="7412608" y="2686931"/>
            <a:ext cx="535305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Target</a:t>
            </a:r>
            <a:r>
              <a:rPr lang="en-US" sz="900" spc="-1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·</a:t>
            </a:r>
            <a:r>
              <a:rPr lang="en-US" sz="900" spc="-3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2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18745">
              <a:lnSpc>
                <a:spcPct val="100000"/>
              </a:lnSpc>
              <a:tabLst>
                <a:tab pos="459740" algn="l"/>
              </a:tabLst>
            </a:pP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2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	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3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A9564771-B45C-288F-C196-6BFB96D0B915}"/>
              </a:ext>
            </a:extLst>
          </p:cNvPr>
          <p:cNvSpPr txBox="1"/>
          <p:nvPr/>
        </p:nvSpPr>
        <p:spPr>
          <a:xfrm>
            <a:off x="6653210" y="2655385"/>
            <a:ext cx="665586" cy="36933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You</a:t>
            </a:r>
            <a:r>
              <a:rPr lang="en-US" sz="900" spc="-10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·</a:t>
            </a:r>
            <a:r>
              <a:rPr lang="en-US" sz="900" spc="-2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1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62585" algn="l"/>
              </a:tabLst>
            </a:pP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0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	</a:t>
            </a:r>
            <a:r>
              <a:rPr lang="en-US" sz="900" spc="-60" noProof="0">
                <a:solidFill>
                  <a:schemeClr val="bg1"/>
                </a:solidFill>
                <a:latin typeface="+mj-lt"/>
                <a:cs typeface="Trebuchet MS"/>
              </a:rPr>
              <a:t>1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2" name="object 23">
            <a:extLst>
              <a:ext uri="{FF2B5EF4-FFF2-40B4-BE49-F238E27FC236}">
                <a16:creationId xmlns:a16="http://schemas.microsoft.com/office/drawing/2014/main" id="{C5A9554D-471D-0802-7290-79A23C435A06}"/>
              </a:ext>
            </a:extLst>
          </p:cNvPr>
          <p:cNvSpPr/>
          <p:nvPr/>
        </p:nvSpPr>
        <p:spPr>
          <a:xfrm>
            <a:off x="7637396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03" name="Gruppieren 102">
            <a:extLst>
              <a:ext uri="{FF2B5EF4-FFF2-40B4-BE49-F238E27FC236}">
                <a16:creationId xmlns:a16="http://schemas.microsoft.com/office/drawing/2014/main" id="{74FC6AB5-6D5D-56DC-9D3B-9CA9A8995F43}"/>
              </a:ext>
            </a:extLst>
          </p:cNvPr>
          <p:cNvGrpSpPr/>
          <p:nvPr/>
        </p:nvGrpSpPr>
        <p:grpSpPr>
          <a:xfrm>
            <a:off x="6774981" y="3050950"/>
            <a:ext cx="1076830" cy="72000"/>
            <a:chOff x="-613341" y="3469937"/>
            <a:chExt cx="1076830" cy="108000"/>
          </a:xfrm>
        </p:grpSpPr>
        <p:sp>
          <p:nvSpPr>
            <p:cNvPr id="104" name="Flussdiagramm: Grenzstelle 103">
              <a:extLst>
                <a:ext uri="{FF2B5EF4-FFF2-40B4-BE49-F238E27FC236}">
                  <a16:creationId xmlns:a16="http://schemas.microsoft.com/office/drawing/2014/main" id="{E0CB1760-0F9C-B4E8-D965-EFE9D2150865}"/>
                </a:ext>
              </a:extLst>
            </p:cNvPr>
            <p:cNvSpPr/>
            <p:nvPr/>
          </p:nvSpPr>
          <p:spPr>
            <a:xfrm>
              <a:off x="-613341" y="3469937"/>
              <a:ext cx="998488" cy="108000"/>
            </a:xfrm>
            <a:prstGeom prst="flowChartTerminator">
              <a:avLst/>
            </a:prstGeom>
            <a:solidFill>
              <a:srgbClr val="D6DAE3"/>
            </a:solidFill>
            <a:ln>
              <a:solidFill>
                <a:srgbClr val="D6DA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5" name="Flussdiagramm: Grenzstelle 104">
              <a:extLst>
                <a:ext uri="{FF2B5EF4-FFF2-40B4-BE49-F238E27FC236}">
                  <a16:creationId xmlns:a16="http://schemas.microsoft.com/office/drawing/2014/main" id="{A3FAADD7-D282-A34D-690F-04197B6F495B}"/>
                </a:ext>
              </a:extLst>
            </p:cNvPr>
            <p:cNvSpPr/>
            <p:nvPr/>
          </p:nvSpPr>
          <p:spPr>
            <a:xfrm>
              <a:off x="-328511" y="3469937"/>
              <a:ext cx="792000" cy="108000"/>
            </a:xfrm>
            <a:prstGeom prst="flowChartTerminator">
              <a:avLst/>
            </a:prstGeom>
            <a:solidFill>
              <a:srgbClr val="7E8BA6"/>
            </a:solidFill>
            <a:ln>
              <a:solidFill>
                <a:srgbClr val="7E8B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B7341821-3843-7385-15DA-56F047F2A221}"/>
                </a:ext>
              </a:extLst>
            </p:cNvPr>
            <p:cNvSpPr/>
            <p:nvPr/>
          </p:nvSpPr>
          <p:spPr>
            <a:xfrm>
              <a:off x="-332852" y="3469937"/>
              <a:ext cx="468000" cy="108000"/>
            </a:xfrm>
            <a:prstGeom prst="rect">
              <a:avLst/>
            </a:prstGeom>
            <a:solidFill>
              <a:srgbClr val="415F8C"/>
            </a:solidFill>
            <a:ln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52E42CCB-8A62-760A-7C51-EF6C79613936}"/>
              </a:ext>
            </a:extLst>
          </p:cNvPr>
          <p:cNvCxnSpPr>
            <a:cxnSpLocks/>
          </p:cNvCxnSpPr>
          <p:nvPr/>
        </p:nvCxnSpPr>
        <p:spPr>
          <a:xfrm flipH="1" flipV="1">
            <a:off x="6325637" y="3857021"/>
            <a:ext cx="123846" cy="2706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mit Pfeil 107">
            <a:extLst>
              <a:ext uri="{FF2B5EF4-FFF2-40B4-BE49-F238E27FC236}">
                <a16:creationId xmlns:a16="http://schemas.microsoft.com/office/drawing/2014/main" id="{48C50349-24FA-B420-E613-2B5C5C0A5B0C}"/>
              </a:ext>
            </a:extLst>
          </p:cNvPr>
          <p:cNvCxnSpPr>
            <a:cxnSpLocks/>
          </p:cNvCxnSpPr>
          <p:nvPr/>
        </p:nvCxnSpPr>
        <p:spPr>
          <a:xfrm flipH="1">
            <a:off x="9868822" y="3840754"/>
            <a:ext cx="166128" cy="2612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Gleichschenkliges Dreieck 196">
            <a:extLst>
              <a:ext uri="{FF2B5EF4-FFF2-40B4-BE49-F238E27FC236}">
                <a16:creationId xmlns:a16="http://schemas.microsoft.com/office/drawing/2014/main" id="{344A0BC8-317A-82B7-FA2F-F29F258F72D6}"/>
              </a:ext>
            </a:extLst>
          </p:cNvPr>
          <p:cNvSpPr/>
          <p:nvPr/>
        </p:nvSpPr>
        <p:spPr>
          <a:xfrm rot="10800000">
            <a:off x="1213654" y="4157438"/>
            <a:ext cx="2174856" cy="1747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F01F6934-73F0-F8A0-D3A7-B1F3B435EEA7}"/>
              </a:ext>
            </a:extLst>
          </p:cNvPr>
          <p:cNvSpPr txBox="1"/>
          <p:nvPr/>
        </p:nvSpPr>
        <p:spPr>
          <a:xfrm>
            <a:off x="6672246" y="2110684"/>
            <a:ext cx="130770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200" spc="-10">
                <a:solidFill>
                  <a:schemeClr val="bg1"/>
                </a:solidFill>
                <a:latin typeface="+mj-lt"/>
              </a:rPr>
              <a:t>Receive feedback and learning target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63E2747-6CB2-8847-509F-7BFC70F5F072}"/>
              </a:ext>
            </a:extLst>
          </p:cNvPr>
          <p:cNvSpPr/>
          <p:nvPr/>
        </p:nvSpPr>
        <p:spPr>
          <a:xfrm>
            <a:off x="1730015" y="4707909"/>
            <a:ext cx="7460476" cy="1233129"/>
          </a:xfrm>
          <a:prstGeom prst="rect">
            <a:avLst/>
          </a:prstGeom>
          <a:noFill/>
          <a:ln w="19050">
            <a:solidFill>
              <a:srgbClr val="415F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02" name="Textfeld 201">
            <a:extLst>
              <a:ext uri="{FF2B5EF4-FFF2-40B4-BE49-F238E27FC236}">
                <a16:creationId xmlns:a16="http://schemas.microsoft.com/office/drawing/2014/main" id="{BFD0F283-F3B5-6F8B-4DFB-6897A7B2BB9E}"/>
              </a:ext>
            </a:extLst>
          </p:cNvPr>
          <p:cNvSpPr txBox="1"/>
          <p:nvPr/>
        </p:nvSpPr>
        <p:spPr>
          <a:xfrm>
            <a:off x="1842875" y="4543552"/>
            <a:ext cx="1262276" cy="288032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noProof="0">
                <a:solidFill>
                  <a:schemeClr val="tx1"/>
                </a:solidFill>
              </a:rPr>
              <a:t>AI skill domains</a:t>
            </a:r>
            <a:endParaRPr lang="en-US" sz="1200" b="1" baseline="30000" noProof="0">
              <a:solidFill>
                <a:schemeClr val="tx1"/>
              </a:solidFill>
            </a:endParaRPr>
          </a:p>
        </p:txBody>
      </p:sp>
      <p:grpSp>
        <p:nvGrpSpPr>
          <p:cNvPr id="272" name="Gruppieren 271">
            <a:extLst>
              <a:ext uri="{FF2B5EF4-FFF2-40B4-BE49-F238E27FC236}">
                <a16:creationId xmlns:a16="http://schemas.microsoft.com/office/drawing/2014/main" id="{DE6C9269-B6B3-A60B-8270-089C37A6608D}"/>
              </a:ext>
            </a:extLst>
          </p:cNvPr>
          <p:cNvGrpSpPr/>
          <p:nvPr/>
        </p:nvGrpSpPr>
        <p:grpSpPr>
          <a:xfrm>
            <a:off x="2085975" y="4994903"/>
            <a:ext cx="6748554" cy="659141"/>
            <a:chOff x="2064224" y="4994903"/>
            <a:chExt cx="6748554" cy="659141"/>
          </a:xfrm>
        </p:grpSpPr>
        <p:sp>
          <p:nvSpPr>
            <p:cNvPr id="199" name="Rechteck 198">
              <a:extLst>
                <a:ext uri="{FF2B5EF4-FFF2-40B4-BE49-F238E27FC236}">
                  <a16:creationId xmlns:a16="http://schemas.microsoft.com/office/drawing/2014/main" id="{C0154CFD-1764-8CB5-7319-2638C5BBF9A7}"/>
                </a:ext>
              </a:extLst>
            </p:cNvPr>
            <p:cNvSpPr/>
            <p:nvPr/>
          </p:nvSpPr>
          <p:spPr>
            <a:xfrm>
              <a:off x="2064224" y="4994903"/>
              <a:ext cx="1516833" cy="659141"/>
            </a:xfrm>
            <a:prstGeom prst="rect">
              <a:avLst/>
            </a:prstGeom>
            <a:solidFill>
              <a:srgbClr val="C4D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>
                  <a:solidFill>
                    <a:schemeClr val="tx1"/>
                  </a:solidFill>
                </a:rPr>
                <a:t>Transformation &amp; People</a:t>
              </a:r>
              <a:endParaRPr lang="en-US" sz="1200" b="1" baseline="30000" noProof="0">
                <a:solidFill>
                  <a:schemeClr val="tx1"/>
                </a:solidFill>
              </a:endParaRPr>
            </a:p>
          </p:txBody>
        </p:sp>
        <p:sp>
          <p:nvSpPr>
            <p:cNvPr id="266" name="Rechteck 265">
              <a:extLst>
                <a:ext uri="{FF2B5EF4-FFF2-40B4-BE49-F238E27FC236}">
                  <a16:creationId xmlns:a16="http://schemas.microsoft.com/office/drawing/2014/main" id="{664550D9-E726-ABC8-0E58-44780F704089}"/>
                </a:ext>
              </a:extLst>
            </p:cNvPr>
            <p:cNvSpPr/>
            <p:nvPr/>
          </p:nvSpPr>
          <p:spPr>
            <a:xfrm>
              <a:off x="3808131" y="4994903"/>
              <a:ext cx="1516833" cy="659141"/>
            </a:xfrm>
            <a:prstGeom prst="rect">
              <a:avLst/>
            </a:prstGeom>
            <a:solidFill>
              <a:srgbClr val="D0E3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AI Literacy &amp; Judgment</a:t>
              </a:r>
            </a:p>
          </p:txBody>
        </p:sp>
        <p:sp>
          <p:nvSpPr>
            <p:cNvPr id="268" name="Rechteck 267">
              <a:extLst>
                <a:ext uri="{FF2B5EF4-FFF2-40B4-BE49-F238E27FC236}">
                  <a16:creationId xmlns:a16="http://schemas.microsoft.com/office/drawing/2014/main" id="{7A497038-49CF-82D2-CE24-120C77B412E2}"/>
                </a:ext>
              </a:extLst>
            </p:cNvPr>
            <p:cNvSpPr/>
            <p:nvPr/>
          </p:nvSpPr>
          <p:spPr>
            <a:xfrm>
              <a:off x="5552038" y="4994903"/>
              <a:ext cx="1516833" cy="659141"/>
            </a:xfrm>
            <a:prstGeom prst="rect">
              <a:avLst/>
            </a:prstGeom>
            <a:solidFill>
              <a:srgbClr val="FFE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AI Build &amp; Operate</a:t>
              </a:r>
            </a:p>
          </p:txBody>
        </p:sp>
        <p:sp>
          <p:nvSpPr>
            <p:cNvPr id="270" name="Rechteck 269">
              <a:extLst>
                <a:ext uri="{FF2B5EF4-FFF2-40B4-BE49-F238E27FC236}">
                  <a16:creationId xmlns:a16="http://schemas.microsoft.com/office/drawing/2014/main" id="{92C7A217-B243-9829-DADD-72D6E1BE7B46}"/>
                </a:ext>
              </a:extLst>
            </p:cNvPr>
            <p:cNvSpPr/>
            <p:nvPr/>
          </p:nvSpPr>
          <p:spPr>
            <a:xfrm>
              <a:off x="7295945" y="4994903"/>
              <a:ext cx="1516833" cy="659141"/>
            </a:xfrm>
            <a:prstGeom prst="rect">
              <a:avLst/>
            </a:prstGeom>
            <a:solidFill>
              <a:srgbClr val="EAD0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AI Governance</a:t>
              </a:r>
            </a:p>
          </p:txBody>
        </p:sp>
      </p:grp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8EC979E-B9EB-3FF9-B956-D371FFD81665}"/>
              </a:ext>
            </a:extLst>
          </p:cNvPr>
          <p:cNvSpPr/>
          <p:nvPr/>
        </p:nvSpPr>
        <p:spPr>
          <a:xfrm>
            <a:off x="7318796" y="98854"/>
            <a:ext cx="1874631" cy="5486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Target </a:t>
            </a:r>
            <a:r>
              <a:rPr lang="de-DE" dirty="0" err="1"/>
              <a:t>group</a:t>
            </a:r>
            <a:r>
              <a:rPr lang="de-DE" dirty="0"/>
              <a:t>: </a:t>
            </a:r>
            <a:r>
              <a:rPr lang="de-DE" dirty="0" err="1"/>
              <a:t>Employees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864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4F3BF-9D5B-D157-0884-D3770EA1D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C3D9E-5D1C-F47B-6501-5DB067F4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Coursera in more detail: Personal AI agent enables skill-based learning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8BB09F-7F6D-5B19-42F9-9192629C0C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63E2747-6CB2-8847-509F-7BFC70F5F072}"/>
              </a:ext>
            </a:extLst>
          </p:cNvPr>
          <p:cNvSpPr/>
          <p:nvPr/>
        </p:nvSpPr>
        <p:spPr>
          <a:xfrm>
            <a:off x="912813" y="4570041"/>
            <a:ext cx="10944225" cy="1485037"/>
          </a:xfrm>
          <a:prstGeom prst="rect">
            <a:avLst/>
          </a:prstGeom>
          <a:noFill/>
          <a:ln w="19050">
            <a:solidFill>
              <a:srgbClr val="415F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Layer Ramp-up">
            <a:extLst>
              <a:ext uri="{FF2B5EF4-FFF2-40B4-BE49-F238E27FC236}">
                <a16:creationId xmlns:a16="http://schemas.microsoft.com/office/drawing/2014/main" id="{FBC57336-26E5-3010-61FF-B7647337B16E}"/>
              </a:ext>
            </a:extLst>
          </p:cNvPr>
          <p:cNvSpPr/>
          <p:nvPr/>
        </p:nvSpPr>
        <p:spPr>
          <a:xfrm>
            <a:off x="4343400" y="1438274"/>
            <a:ext cx="7513638" cy="2615435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4" name="ee4pHeader2">
            <a:extLst>
              <a:ext uri="{FF2B5EF4-FFF2-40B4-BE49-F238E27FC236}">
                <a16:creationId xmlns:a16="http://schemas.microsoft.com/office/drawing/2014/main" id="{1F9012DD-8AE2-D657-643B-1F2A0B2366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43400" y="1169987"/>
            <a:ext cx="7513638" cy="216000"/>
          </a:xfrm>
          <a:prstGeom prst="chevron">
            <a:avLst>
              <a:gd name="adj" fmla="val 2670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kern="0">
                <a:solidFill>
                  <a:schemeClr val="bg1"/>
                </a:solidFill>
              </a:rPr>
              <a:t>Personal AI agent guides the individual learning journey</a:t>
            </a: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15" name="ee4pHeader1">
            <a:extLst>
              <a:ext uri="{FF2B5EF4-FFF2-40B4-BE49-F238E27FC236}">
                <a16:creationId xmlns:a16="http://schemas.microsoft.com/office/drawing/2014/main" id="{73E4404A-DB42-3465-1AB5-6DA4FB77A4EF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4962" y="1169987"/>
            <a:ext cx="3932238" cy="216000"/>
          </a:xfrm>
          <a:prstGeom prst="homePlate">
            <a:avLst>
              <a:gd name="adj" fmla="val 2376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7200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200" b="1" noProof="0">
                <a:solidFill>
                  <a:schemeClr val="bg1"/>
                </a:solidFill>
                <a:sym typeface="Trebuchet MS" panose="020B0603020202020204" pitchFamily="34" charset="0"/>
              </a:rPr>
              <a:t>AI skill framework as conceptual backbone</a:t>
            </a:r>
          </a:p>
        </p:txBody>
      </p:sp>
      <p:sp>
        <p:nvSpPr>
          <p:cNvPr id="16" name="Layer Ramp-up">
            <a:extLst>
              <a:ext uri="{FF2B5EF4-FFF2-40B4-BE49-F238E27FC236}">
                <a16:creationId xmlns:a16="http://schemas.microsoft.com/office/drawing/2014/main" id="{0E816230-D860-D06B-8975-A352AB821596}"/>
              </a:ext>
            </a:extLst>
          </p:cNvPr>
          <p:cNvSpPr/>
          <p:nvPr/>
        </p:nvSpPr>
        <p:spPr>
          <a:xfrm>
            <a:off x="334962" y="1438276"/>
            <a:ext cx="3932238" cy="2615433"/>
          </a:xfrm>
          <a:prstGeom prst="rect">
            <a:avLst/>
          </a:prstGeom>
          <a:solidFill>
            <a:srgbClr val="0073AB">
              <a:alpha val="34902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7" name="ee4pContent1">
            <a:extLst>
              <a:ext uri="{FF2B5EF4-FFF2-40B4-BE49-F238E27FC236}">
                <a16:creationId xmlns:a16="http://schemas.microsoft.com/office/drawing/2014/main" id="{A9C3DB94-3D9C-C807-BB30-67161FFF2FBF}"/>
              </a:ext>
            </a:extLst>
          </p:cNvPr>
          <p:cNvSpPr txBox="1"/>
          <p:nvPr/>
        </p:nvSpPr>
        <p:spPr>
          <a:xfrm>
            <a:off x="345954" y="1507300"/>
            <a:ext cx="3919104" cy="2398600"/>
          </a:xfrm>
          <a:prstGeom prst="roundRect">
            <a:avLst>
              <a:gd name="adj" fmla="val 5870"/>
            </a:avLst>
          </a:prstGeom>
          <a:noFill/>
          <a:ln w="19050" cap="rnd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36000" tIns="72000" rIns="0" bIns="0" rtlCol="0">
            <a:norm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None/>
              <a:defRPr>
                <a:solidFill>
                  <a:srgbClr val="FFFFFF"/>
                </a:solidFill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marL="172800" lvl="1" indent="-17280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>
                <a:solidFill>
                  <a:srgbClr val="002060"/>
                </a:solidFill>
                <a:latin typeface="Arial" panose="020B0604020202020204" pitchFamily="34" charset="0"/>
              </a:rPr>
              <a:t>Established </a:t>
            </a:r>
            <a:r>
              <a:rPr lang="en-US" sz="1200" b="1">
                <a:solidFill>
                  <a:srgbClr val="002060"/>
                </a:solidFill>
                <a:latin typeface="Arial" panose="020B0604020202020204" pitchFamily="34" charset="0"/>
              </a:rPr>
              <a:t>AI user profile </a:t>
            </a:r>
            <a:r>
              <a:rPr lang="en-US" sz="1200">
                <a:solidFill>
                  <a:srgbClr val="002060"/>
                </a:solidFill>
                <a:latin typeface="Arial" panose="020B0604020202020204" pitchFamily="34" charset="0"/>
              </a:rPr>
              <a:t>based on research, market data and expert knowledge.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Defined </a:t>
            </a: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a unique skill set 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for each user profile, reflecting role-based skill requirements.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Covered a broad range of relevant AI topics, 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including Transformation &amp; People, AI Literacy &amp; Judgment, AI Build &amp; Operate, and Governance.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754AAC7-6717-B349-47D0-04D935A7110E}"/>
              </a:ext>
            </a:extLst>
          </p:cNvPr>
          <p:cNvSpPr/>
          <p:nvPr/>
        </p:nvSpPr>
        <p:spPr>
          <a:xfrm>
            <a:off x="4753937" y="1912129"/>
            <a:ext cx="6938530" cy="2006375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123269CA-0DBF-6379-5A8F-E5BE5DDE6528}"/>
              </a:ext>
            </a:extLst>
          </p:cNvPr>
          <p:cNvCxnSpPr>
            <a:cxnSpLocks/>
          </p:cNvCxnSpPr>
          <p:nvPr/>
        </p:nvCxnSpPr>
        <p:spPr>
          <a:xfrm flipH="1">
            <a:off x="8123957" y="3866060"/>
            <a:ext cx="114283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2">
            <a:extLst>
              <a:ext uri="{FF2B5EF4-FFF2-40B4-BE49-F238E27FC236}">
                <a16:creationId xmlns:a16="http://schemas.microsoft.com/office/drawing/2014/main" id="{3D2DAC9A-1752-065D-82AD-08E992CB464B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605022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288D629D-F378-BB2C-67EB-9F93F4AB2790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989616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2047F640-FD6A-3D60-0F5B-754CC931C02E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7939859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1B1D95B-011F-3BAE-42A3-41919DEF1F73}"/>
              </a:ext>
            </a:extLst>
          </p:cNvPr>
          <p:cNvGrpSpPr/>
          <p:nvPr/>
        </p:nvGrpSpPr>
        <p:grpSpPr>
          <a:xfrm>
            <a:off x="7362219" y="3430964"/>
            <a:ext cx="1476000" cy="200241"/>
            <a:chOff x="5631396" y="3444271"/>
            <a:chExt cx="1476000" cy="200241"/>
          </a:xfrm>
        </p:grpSpPr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BC4078B7-C3A8-1E40-1640-5F8F13FB3EB8}"/>
                </a:ext>
              </a:extLst>
            </p:cNvPr>
            <p:cNvSpPr txBox="1"/>
            <p:nvPr/>
          </p:nvSpPr>
          <p:spPr>
            <a:xfrm>
              <a:off x="5631396" y="3444271"/>
              <a:ext cx="147600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20"/>
                </a:spcBef>
                <a:tabLst>
                  <a:tab pos="753110" algn="l"/>
                </a:tabLst>
              </a:pPr>
              <a:r>
                <a:rPr lang="en-US" sz="1200" spc="-10">
                  <a:latin typeface="+mj-lt"/>
                  <a:cs typeface="Trebuchet MS"/>
                </a:rPr>
                <a:t>Powered by </a:t>
              </a:r>
              <a:endParaRPr lang="en-US" sz="1200" noProof="0">
                <a:latin typeface="+mj-lt"/>
                <a:cs typeface="Trebuchet MS"/>
              </a:endParaRPr>
            </a:p>
          </p:txBody>
        </p:sp>
        <p:pic>
          <p:nvPicPr>
            <p:cNvPr id="25" name="Grafik 24" descr="Copilot Studio | Stoneridge Software">
              <a:extLst>
                <a:ext uri="{FF2B5EF4-FFF2-40B4-BE49-F238E27FC236}">
                  <a16:creationId xmlns:a16="http://schemas.microsoft.com/office/drawing/2014/main" id="{1B75C739-B650-A1EA-1678-F4BB63A51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6635" y="3470341"/>
              <a:ext cx="558836" cy="174171"/>
            </a:xfrm>
            <a:prstGeom prst="rect">
              <a:avLst/>
            </a:prstGeom>
          </p:spPr>
        </p:pic>
      </p:grp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3ECD3EED-72BE-7A2E-CB78-644247779BEE}"/>
              </a:ext>
            </a:extLst>
          </p:cNvPr>
          <p:cNvSpPr/>
          <p:nvPr/>
        </p:nvSpPr>
        <p:spPr>
          <a:xfrm>
            <a:off x="4608300" y="1649475"/>
            <a:ext cx="1368000" cy="1638000"/>
          </a:xfrm>
          <a:prstGeom prst="roundRect">
            <a:avLst>
              <a:gd name="adj" fmla="val 496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7F62216D-4FC1-8783-6C04-E836F15E7580}"/>
              </a:ext>
            </a:extLst>
          </p:cNvPr>
          <p:cNvSpPr txBox="1"/>
          <p:nvPr/>
        </p:nvSpPr>
        <p:spPr>
          <a:xfrm>
            <a:off x="4680300" y="1755499"/>
            <a:ext cx="1247402" cy="1115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350" spc="90" noProof="0">
                <a:solidFill>
                  <a:schemeClr val="bg1"/>
                </a:solidFill>
                <a:latin typeface="+mj-lt"/>
                <a:cs typeface="Trebuchet MS"/>
              </a:rPr>
              <a:t>REFLECT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lang="en-US" sz="1200" noProof="0">
                <a:solidFill>
                  <a:schemeClr val="bg1"/>
                </a:solidFill>
                <a:latin typeface="+mj-lt"/>
                <a:cs typeface="Trebuchet MS"/>
              </a:rPr>
              <a:t>Evaluate AI user profile &amp; current </a:t>
            </a:r>
            <a:r>
              <a:rPr lang="en-US" sz="1200" spc="-10" noProof="0">
                <a:solidFill>
                  <a:schemeClr val="bg1"/>
                </a:solidFill>
                <a:latin typeface="+mj-lt"/>
                <a:cs typeface="Trebuchet MS"/>
              </a:rPr>
              <a:t>skill level through </a:t>
            </a:r>
            <a:r>
              <a:rPr lang="en-US" sz="1200" spc="-10">
                <a:solidFill>
                  <a:schemeClr val="bg1"/>
                </a:solidFill>
                <a:latin typeface="+mj-lt"/>
                <a:cs typeface="Trebuchet MS"/>
              </a:rPr>
              <a:t>survey</a:t>
            </a:r>
            <a:endParaRPr lang="en-US" sz="1200" spc="-1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29" name="object 23">
            <a:extLst>
              <a:ext uri="{FF2B5EF4-FFF2-40B4-BE49-F238E27FC236}">
                <a16:creationId xmlns:a16="http://schemas.microsoft.com/office/drawing/2014/main" id="{E5C7F50A-E6B0-35E1-2E0C-8917EFB7662A}"/>
              </a:ext>
            </a:extLst>
          </p:cNvPr>
          <p:cNvSpPr/>
          <p:nvPr/>
        </p:nvSpPr>
        <p:spPr>
          <a:xfrm>
            <a:off x="5616300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EAAF2212-E053-6BBC-397F-D169D30C777A}"/>
              </a:ext>
            </a:extLst>
          </p:cNvPr>
          <p:cNvSpPr/>
          <p:nvPr/>
        </p:nvSpPr>
        <p:spPr>
          <a:xfrm>
            <a:off x="8506492" y="1649475"/>
            <a:ext cx="1368000" cy="1638000"/>
          </a:xfrm>
          <a:prstGeom prst="roundRect">
            <a:avLst>
              <a:gd name="adj" fmla="val 691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256" name="object 12">
            <a:extLst>
              <a:ext uri="{FF2B5EF4-FFF2-40B4-BE49-F238E27FC236}">
                <a16:creationId xmlns:a16="http://schemas.microsoft.com/office/drawing/2014/main" id="{39CBC36A-8672-8DAA-2B14-BE7BDCF8BFF8}"/>
              </a:ext>
            </a:extLst>
          </p:cNvPr>
          <p:cNvSpPr txBox="1"/>
          <p:nvPr/>
        </p:nvSpPr>
        <p:spPr>
          <a:xfrm>
            <a:off x="8548461" y="1755499"/>
            <a:ext cx="1284061" cy="93102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350" spc="90" noProof="0">
                <a:solidFill>
                  <a:schemeClr val="bg1"/>
                </a:solidFill>
                <a:latin typeface="+mj-lt"/>
                <a:cs typeface="Trebuchet MS"/>
              </a:rPr>
              <a:t>LEARN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lang="en-US" sz="1200" spc="-10">
                <a:solidFill>
                  <a:schemeClr val="bg1"/>
                </a:solidFill>
                <a:latin typeface="+mj-lt"/>
                <a:cs typeface="Trebuchet MS"/>
              </a:rPr>
              <a:t>Choose suggested</a:t>
            </a:r>
            <a:r>
              <a:rPr lang="en-US" sz="1200" spc="-10" noProof="0">
                <a:solidFill>
                  <a:schemeClr val="bg1"/>
                </a:solidFill>
                <a:latin typeface="+mj-lt"/>
                <a:cs typeface="Trebuchet MS"/>
              </a:rPr>
              <a:t> courses </a:t>
            </a:r>
            <a:r>
              <a:rPr lang="en-US" sz="1200" spc="-25" noProof="0">
                <a:solidFill>
                  <a:schemeClr val="bg1"/>
                </a:solidFill>
                <a:latin typeface="+mj-lt"/>
                <a:cs typeface="Trebuchet MS"/>
              </a:rPr>
              <a:t>to develop towards target</a:t>
            </a:r>
            <a:endParaRPr lang="en-US" sz="12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257" name="object 23">
            <a:extLst>
              <a:ext uri="{FF2B5EF4-FFF2-40B4-BE49-F238E27FC236}">
                <a16:creationId xmlns:a16="http://schemas.microsoft.com/office/drawing/2014/main" id="{1B34D044-9E4C-19AF-C22F-4B38B328A6DC}"/>
              </a:ext>
            </a:extLst>
          </p:cNvPr>
          <p:cNvSpPr/>
          <p:nvPr/>
        </p:nvSpPr>
        <p:spPr>
          <a:xfrm>
            <a:off x="9514492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258" name="Gruppieren 257">
            <a:extLst>
              <a:ext uri="{FF2B5EF4-FFF2-40B4-BE49-F238E27FC236}">
                <a16:creationId xmlns:a16="http://schemas.microsoft.com/office/drawing/2014/main" id="{7CE02130-A6C5-39FE-226A-09DC7BAD5C3B}"/>
              </a:ext>
            </a:extLst>
          </p:cNvPr>
          <p:cNvGrpSpPr/>
          <p:nvPr/>
        </p:nvGrpSpPr>
        <p:grpSpPr>
          <a:xfrm>
            <a:off x="10383588" y="1649475"/>
            <a:ext cx="1368000" cy="1638000"/>
            <a:chOff x="10440738" y="2421000"/>
            <a:chExt cx="1368000" cy="1638000"/>
          </a:xfrm>
        </p:grpSpPr>
        <p:sp>
          <p:nvSpPr>
            <p:cNvPr id="259" name="Rechteck: abgerundete Ecken 258">
              <a:extLst>
                <a:ext uri="{FF2B5EF4-FFF2-40B4-BE49-F238E27FC236}">
                  <a16:creationId xmlns:a16="http://schemas.microsoft.com/office/drawing/2014/main" id="{4F9489DD-D81E-4544-28AD-67F8BA86E157}"/>
                </a:ext>
              </a:extLst>
            </p:cNvPr>
            <p:cNvSpPr/>
            <p:nvPr/>
          </p:nvSpPr>
          <p:spPr>
            <a:xfrm>
              <a:off x="10440738" y="2421000"/>
              <a:ext cx="1368000" cy="1638000"/>
            </a:xfrm>
            <a:prstGeom prst="roundRect">
              <a:avLst>
                <a:gd name="adj" fmla="val 691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260" name="object 13">
              <a:extLst>
                <a:ext uri="{FF2B5EF4-FFF2-40B4-BE49-F238E27FC236}">
                  <a16:creationId xmlns:a16="http://schemas.microsoft.com/office/drawing/2014/main" id="{73F005ED-0517-C86A-FE0B-4DD6650A3059}"/>
                </a:ext>
              </a:extLst>
            </p:cNvPr>
            <p:cNvSpPr txBox="1"/>
            <p:nvPr/>
          </p:nvSpPr>
          <p:spPr>
            <a:xfrm>
              <a:off x="10511700" y="2527024"/>
              <a:ext cx="1297038" cy="112851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350" spc="85" noProof="0">
                  <a:solidFill>
                    <a:schemeClr val="bg1"/>
                  </a:solidFill>
                  <a:latin typeface="+mj-lt"/>
                  <a:cs typeface="Trebuchet MS"/>
                </a:rPr>
                <a:t>CHECK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1275"/>
                </a:spcBef>
              </a:pP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Repeat skill reflection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to measure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success</a:t>
              </a:r>
              <a:endParaRPr lang="en-US" sz="12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96" name="object 23">
              <a:extLst>
                <a:ext uri="{FF2B5EF4-FFF2-40B4-BE49-F238E27FC236}">
                  <a16:creationId xmlns:a16="http://schemas.microsoft.com/office/drawing/2014/main" id="{647A518B-2BA9-49C8-8128-DFC2BCB872AF}"/>
                </a:ext>
              </a:extLst>
            </p:cNvPr>
            <p:cNvSpPr/>
            <p:nvPr/>
          </p:nvSpPr>
          <p:spPr>
            <a:xfrm>
              <a:off x="11447700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98" name="Rechteck: abgerundete Ecken 97">
            <a:extLst>
              <a:ext uri="{FF2B5EF4-FFF2-40B4-BE49-F238E27FC236}">
                <a16:creationId xmlns:a16="http://schemas.microsoft.com/office/drawing/2014/main" id="{FC391BC0-D828-1553-0B63-07612711DDFC}"/>
              </a:ext>
            </a:extLst>
          </p:cNvPr>
          <p:cNvSpPr/>
          <p:nvPr/>
        </p:nvSpPr>
        <p:spPr>
          <a:xfrm>
            <a:off x="6629396" y="1649475"/>
            <a:ext cx="1368000" cy="1636658"/>
          </a:xfrm>
          <a:prstGeom prst="roundRect">
            <a:avLst>
              <a:gd name="adj" fmla="val 6916"/>
            </a:avLst>
          </a:prstGeom>
          <a:solidFill>
            <a:srgbClr val="415F8C"/>
          </a:solidFill>
          <a:ln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>
              <a:latin typeface="+mj-lt"/>
            </a:endParaRPr>
          </a:p>
        </p:txBody>
      </p:sp>
      <p:sp>
        <p:nvSpPr>
          <p:cNvPr id="99" name="object 16">
            <a:extLst>
              <a:ext uri="{FF2B5EF4-FFF2-40B4-BE49-F238E27FC236}">
                <a16:creationId xmlns:a16="http://schemas.microsoft.com/office/drawing/2014/main" id="{CCABFDA0-C891-51F5-326D-5EC9D0A6C448}"/>
              </a:ext>
            </a:extLst>
          </p:cNvPr>
          <p:cNvSpPr txBox="1"/>
          <p:nvPr/>
        </p:nvSpPr>
        <p:spPr>
          <a:xfrm>
            <a:off x="6701396" y="1755499"/>
            <a:ext cx="978158" cy="2087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64769" marR="5080">
              <a:lnSpc>
                <a:spcPct val="104700"/>
              </a:lnSpc>
              <a:spcBef>
                <a:spcPts val="45"/>
              </a:spcBef>
            </a:pPr>
            <a:r>
              <a:rPr lang="en-US" sz="1350" spc="65" noProof="0">
                <a:solidFill>
                  <a:schemeClr val="bg1"/>
                </a:solidFill>
                <a:latin typeface="+mj-lt"/>
                <a:cs typeface="Trebuchet MS"/>
              </a:rPr>
              <a:t>TARGET</a:t>
            </a:r>
            <a:endParaRPr lang="en-US" sz="135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0" name="object 15">
            <a:extLst>
              <a:ext uri="{FF2B5EF4-FFF2-40B4-BE49-F238E27FC236}">
                <a16:creationId xmlns:a16="http://schemas.microsoft.com/office/drawing/2014/main" id="{58781CD6-C1A6-A5D1-2A84-00D5D4E56E4A}"/>
              </a:ext>
            </a:extLst>
          </p:cNvPr>
          <p:cNvSpPr txBox="1"/>
          <p:nvPr/>
        </p:nvSpPr>
        <p:spPr>
          <a:xfrm>
            <a:off x="7412608" y="2686931"/>
            <a:ext cx="535305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Target</a:t>
            </a:r>
            <a:r>
              <a:rPr lang="en-US" sz="900" spc="-1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·</a:t>
            </a:r>
            <a:r>
              <a:rPr lang="en-US" sz="900" spc="-3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2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18745">
              <a:lnSpc>
                <a:spcPct val="100000"/>
              </a:lnSpc>
              <a:tabLst>
                <a:tab pos="459740" algn="l"/>
              </a:tabLst>
            </a:pP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2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	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3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A9564771-B45C-288F-C196-6BFB96D0B915}"/>
              </a:ext>
            </a:extLst>
          </p:cNvPr>
          <p:cNvSpPr txBox="1"/>
          <p:nvPr/>
        </p:nvSpPr>
        <p:spPr>
          <a:xfrm>
            <a:off x="6653210" y="2655385"/>
            <a:ext cx="665586" cy="36933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You</a:t>
            </a:r>
            <a:r>
              <a:rPr lang="en-US" sz="900" spc="-10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·</a:t>
            </a:r>
            <a:r>
              <a:rPr lang="en-US" sz="900" spc="-25" noProof="0">
                <a:solidFill>
                  <a:schemeClr val="bg1"/>
                </a:solidFill>
                <a:latin typeface="+mj-lt"/>
                <a:cs typeface="Trebuchet MS"/>
              </a:rPr>
              <a:t> </a:t>
            </a: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1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62585" algn="l"/>
              </a:tabLst>
            </a:pPr>
            <a:r>
              <a:rPr lang="en-US" sz="900" spc="-50" noProof="0">
                <a:solidFill>
                  <a:schemeClr val="bg1"/>
                </a:solidFill>
                <a:latin typeface="+mj-lt"/>
                <a:cs typeface="Trebuchet MS"/>
              </a:rPr>
              <a:t>0</a:t>
            </a:r>
            <a:r>
              <a:rPr lang="en-US" sz="900" noProof="0">
                <a:solidFill>
                  <a:schemeClr val="bg1"/>
                </a:solidFill>
                <a:latin typeface="+mj-lt"/>
                <a:cs typeface="Trebuchet MS"/>
              </a:rPr>
              <a:t>	</a:t>
            </a:r>
            <a:r>
              <a:rPr lang="en-US" sz="900" spc="-60" noProof="0">
                <a:solidFill>
                  <a:schemeClr val="bg1"/>
                </a:solidFill>
                <a:latin typeface="+mj-lt"/>
                <a:cs typeface="Trebuchet MS"/>
              </a:rPr>
              <a:t>1</a:t>
            </a:r>
            <a:endParaRPr lang="en-US" sz="900" noProof="0">
              <a:solidFill>
                <a:schemeClr val="bg1"/>
              </a:solidFill>
              <a:latin typeface="+mj-lt"/>
              <a:cs typeface="Trebuchet MS"/>
            </a:endParaRPr>
          </a:p>
        </p:txBody>
      </p:sp>
      <p:sp>
        <p:nvSpPr>
          <p:cNvPr id="102" name="object 23">
            <a:extLst>
              <a:ext uri="{FF2B5EF4-FFF2-40B4-BE49-F238E27FC236}">
                <a16:creationId xmlns:a16="http://schemas.microsoft.com/office/drawing/2014/main" id="{C5A9554D-471D-0802-7290-79A23C435A06}"/>
              </a:ext>
            </a:extLst>
          </p:cNvPr>
          <p:cNvSpPr/>
          <p:nvPr/>
        </p:nvSpPr>
        <p:spPr>
          <a:xfrm>
            <a:off x="7637396" y="1721475"/>
            <a:ext cx="304800" cy="290449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612" y="0"/>
                </a:moveTo>
                <a:lnTo>
                  <a:pt x="276632" y="3521"/>
                </a:lnTo>
                <a:lnTo>
                  <a:pt x="230843" y="13751"/>
                </a:lnTo>
                <a:lnTo>
                  <a:pt x="187743" y="30186"/>
                </a:lnTo>
                <a:lnTo>
                  <a:pt x="147837" y="52323"/>
                </a:lnTo>
                <a:lnTo>
                  <a:pt x="111624" y="79661"/>
                </a:lnTo>
                <a:lnTo>
                  <a:pt x="79606" y="111696"/>
                </a:lnTo>
                <a:lnTo>
                  <a:pt x="52285" y="147925"/>
                </a:lnTo>
                <a:lnTo>
                  <a:pt x="30162" y="187847"/>
                </a:lnTo>
                <a:lnTo>
                  <a:pt x="13740" y="230958"/>
                </a:lnTo>
                <a:lnTo>
                  <a:pt x="3518" y="276756"/>
                </a:lnTo>
                <a:lnTo>
                  <a:pt x="0" y="324738"/>
                </a:lnTo>
                <a:lnTo>
                  <a:pt x="3518" y="372721"/>
                </a:lnTo>
                <a:lnTo>
                  <a:pt x="13740" y="418519"/>
                </a:lnTo>
                <a:lnTo>
                  <a:pt x="30162" y="461630"/>
                </a:lnTo>
                <a:lnTo>
                  <a:pt x="52285" y="501552"/>
                </a:lnTo>
                <a:lnTo>
                  <a:pt x="79606" y="537781"/>
                </a:lnTo>
                <a:lnTo>
                  <a:pt x="111624" y="569816"/>
                </a:lnTo>
                <a:lnTo>
                  <a:pt x="147837" y="597154"/>
                </a:lnTo>
                <a:lnTo>
                  <a:pt x="187743" y="619291"/>
                </a:lnTo>
                <a:lnTo>
                  <a:pt x="230843" y="635726"/>
                </a:lnTo>
                <a:lnTo>
                  <a:pt x="276632" y="645956"/>
                </a:lnTo>
                <a:lnTo>
                  <a:pt x="324612" y="649477"/>
                </a:lnTo>
                <a:lnTo>
                  <a:pt x="372591" y="645956"/>
                </a:lnTo>
                <a:lnTo>
                  <a:pt x="418380" y="635726"/>
                </a:lnTo>
                <a:lnTo>
                  <a:pt x="461480" y="619291"/>
                </a:lnTo>
                <a:lnTo>
                  <a:pt x="501386" y="597154"/>
                </a:lnTo>
                <a:lnTo>
                  <a:pt x="537599" y="569816"/>
                </a:lnTo>
                <a:lnTo>
                  <a:pt x="569617" y="537781"/>
                </a:lnTo>
                <a:lnTo>
                  <a:pt x="596938" y="501552"/>
                </a:lnTo>
                <a:lnTo>
                  <a:pt x="619061" y="461630"/>
                </a:lnTo>
                <a:lnTo>
                  <a:pt x="635483" y="418519"/>
                </a:lnTo>
                <a:lnTo>
                  <a:pt x="645705" y="372721"/>
                </a:lnTo>
                <a:lnTo>
                  <a:pt x="649224" y="324738"/>
                </a:lnTo>
                <a:lnTo>
                  <a:pt x="645705" y="276756"/>
                </a:lnTo>
                <a:lnTo>
                  <a:pt x="635483" y="230958"/>
                </a:lnTo>
                <a:lnTo>
                  <a:pt x="619061" y="187847"/>
                </a:lnTo>
                <a:lnTo>
                  <a:pt x="596938" y="147925"/>
                </a:lnTo>
                <a:lnTo>
                  <a:pt x="569617" y="111696"/>
                </a:lnTo>
                <a:lnTo>
                  <a:pt x="537599" y="79661"/>
                </a:lnTo>
                <a:lnTo>
                  <a:pt x="501386" y="52323"/>
                </a:lnTo>
                <a:lnTo>
                  <a:pt x="461480" y="30186"/>
                </a:lnTo>
                <a:lnTo>
                  <a:pt x="418380" y="13751"/>
                </a:lnTo>
                <a:lnTo>
                  <a:pt x="372591" y="3521"/>
                </a:lnTo>
                <a:lnTo>
                  <a:pt x="3246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400" b="1" noProof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03" name="Gruppieren 102">
            <a:extLst>
              <a:ext uri="{FF2B5EF4-FFF2-40B4-BE49-F238E27FC236}">
                <a16:creationId xmlns:a16="http://schemas.microsoft.com/office/drawing/2014/main" id="{74FC6AB5-6D5D-56DC-9D3B-9CA9A8995F43}"/>
              </a:ext>
            </a:extLst>
          </p:cNvPr>
          <p:cNvGrpSpPr/>
          <p:nvPr/>
        </p:nvGrpSpPr>
        <p:grpSpPr>
          <a:xfrm>
            <a:off x="6774981" y="3050950"/>
            <a:ext cx="1076830" cy="72000"/>
            <a:chOff x="-613341" y="3469937"/>
            <a:chExt cx="1076830" cy="108000"/>
          </a:xfrm>
        </p:grpSpPr>
        <p:sp>
          <p:nvSpPr>
            <p:cNvPr id="104" name="Flussdiagramm: Grenzstelle 103">
              <a:extLst>
                <a:ext uri="{FF2B5EF4-FFF2-40B4-BE49-F238E27FC236}">
                  <a16:creationId xmlns:a16="http://schemas.microsoft.com/office/drawing/2014/main" id="{E0CB1760-0F9C-B4E8-D965-EFE9D2150865}"/>
                </a:ext>
              </a:extLst>
            </p:cNvPr>
            <p:cNvSpPr/>
            <p:nvPr/>
          </p:nvSpPr>
          <p:spPr>
            <a:xfrm>
              <a:off x="-613341" y="3469937"/>
              <a:ext cx="998488" cy="108000"/>
            </a:xfrm>
            <a:prstGeom prst="flowChartTerminator">
              <a:avLst/>
            </a:prstGeom>
            <a:solidFill>
              <a:srgbClr val="D6DAE3"/>
            </a:solidFill>
            <a:ln>
              <a:solidFill>
                <a:srgbClr val="D6DA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5" name="Flussdiagramm: Grenzstelle 104">
              <a:extLst>
                <a:ext uri="{FF2B5EF4-FFF2-40B4-BE49-F238E27FC236}">
                  <a16:creationId xmlns:a16="http://schemas.microsoft.com/office/drawing/2014/main" id="{A3FAADD7-D282-A34D-690F-04197B6F495B}"/>
                </a:ext>
              </a:extLst>
            </p:cNvPr>
            <p:cNvSpPr/>
            <p:nvPr/>
          </p:nvSpPr>
          <p:spPr>
            <a:xfrm>
              <a:off x="-328511" y="3469937"/>
              <a:ext cx="792000" cy="108000"/>
            </a:xfrm>
            <a:prstGeom prst="flowChartTerminator">
              <a:avLst/>
            </a:prstGeom>
            <a:solidFill>
              <a:srgbClr val="7E8BA6"/>
            </a:solidFill>
            <a:ln>
              <a:solidFill>
                <a:srgbClr val="7E8B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B7341821-3843-7385-15DA-56F047F2A221}"/>
                </a:ext>
              </a:extLst>
            </p:cNvPr>
            <p:cNvSpPr/>
            <p:nvPr/>
          </p:nvSpPr>
          <p:spPr>
            <a:xfrm>
              <a:off x="-332852" y="3469937"/>
              <a:ext cx="468000" cy="108000"/>
            </a:xfrm>
            <a:prstGeom prst="rect">
              <a:avLst/>
            </a:prstGeom>
            <a:solidFill>
              <a:srgbClr val="415F8C"/>
            </a:solidFill>
            <a:ln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52E42CCB-8A62-760A-7C51-EF6C79613936}"/>
              </a:ext>
            </a:extLst>
          </p:cNvPr>
          <p:cNvCxnSpPr>
            <a:cxnSpLocks/>
          </p:cNvCxnSpPr>
          <p:nvPr/>
        </p:nvCxnSpPr>
        <p:spPr>
          <a:xfrm flipH="1" flipV="1">
            <a:off x="6325637" y="3857021"/>
            <a:ext cx="123846" cy="2706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mit Pfeil 107">
            <a:extLst>
              <a:ext uri="{FF2B5EF4-FFF2-40B4-BE49-F238E27FC236}">
                <a16:creationId xmlns:a16="http://schemas.microsoft.com/office/drawing/2014/main" id="{48C50349-24FA-B420-E613-2B5C5C0A5B0C}"/>
              </a:ext>
            </a:extLst>
          </p:cNvPr>
          <p:cNvCxnSpPr>
            <a:cxnSpLocks/>
          </p:cNvCxnSpPr>
          <p:nvPr/>
        </p:nvCxnSpPr>
        <p:spPr>
          <a:xfrm flipH="1">
            <a:off x="9868822" y="3840754"/>
            <a:ext cx="166128" cy="2612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Gleichschenkliges Dreieck 196">
            <a:extLst>
              <a:ext uri="{FF2B5EF4-FFF2-40B4-BE49-F238E27FC236}">
                <a16:creationId xmlns:a16="http://schemas.microsoft.com/office/drawing/2014/main" id="{344A0BC8-317A-82B7-FA2F-F29F258F72D6}"/>
              </a:ext>
            </a:extLst>
          </p:cNvPr>
          <p:cNvSpPr/>
          <p:nvPr/>
        </p:nvSpPr>
        <p:spPr>
          <a:xfrm rot="10800000">
            <a:off x="1213654" y="4157438"/>
            <a:ext cx="2174856" cy="1747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9" name="Rechteck 198">
            <a:extLst>
              <a:ext uri="{FF2B5EF4-FFF2-40B4-BE49-F238E27FC236}">
                <a16:creationId xmlns:a16="http://schemas.microsoft.com/office/drawing/2014/main" id="{C0154CFD-1764-8CB5-7319-2638C5BBF9A7}"/>
              </a:ext>
            </a:extLst>
          </p:cNvPr>
          <p:cNvSpPr/>
          <p:nvPr/>
        </p:nvSpPr>
        <p:spPr>
          <a:xfrm>
            <a:off x="1082885" y="4952632"/>
            <a:ext cx="1067349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noProof="0"/>
              <a:t>User</a:t>
            </a:r>
            <a:endParaRPr lang="en-US" sz="1200" b="1" baseline="30000" noProof="0"/>
          </a:p>
        </p:txBody>
      </p:sp>
      <p:sp>
        <p:nvSpPr>
          <p:cNvPr id="200" name="Rechteck 199">
            <a:extLst>
              <a:ext uri="{FF2B5EF4-FFF2-40B4-BE49-F238E27FC236}">
                <a16:creationId xmlns:a16="http://schemas.microsoft.com/office/drawing/2014/main" id="{58C876BC-D135-87C4-3F3D-908276EFF798}"/>
              </a:ext>
            </a:extLst>
          </p:cNvPr>
          <p:cNvSpPr/>
          <p:nvPr/>
        </p:nvSpPr>
        <p:spPr>
          <a:xfrm>
            <a:off x="1082885" y="5463544"/>
            <a:ext cx="1067349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noProof="0"/>
              <a:t>Power user</a:t>
            </a:r>
          </a:p>
        </p:txBody>
      </p:sp>
      <p:cxnSp>
        <p:nvCxnSpPr>
          <p:cNvPr id="201" name="Gerader Verbinder 200">
            <a:extLst>
              <a:ext uri="{FF2B5EF4-FFF2-40B4-BE49-F238E27FC236}">
                <a16:creationId xmlns:a16="http://schemas.microsoft.com/office/drawing/2014/main" id="{D2132FC6-33FC-E1EB-9B4C-22FADF9450EE}"/>
              </a:ext>
            </a:extLst>
          </p:cNvPr>
          <p:cNvCxnSpPr>
            <a:cxnSpLocks/>
          </p:cNvCxnSpPr>
          <p:nvPr/>
        </p:nvCxnSpPr>
        <p:spPr>
          <a:xfrm>
            <a:off x="1082885" y="4888433"/>
            <a:ext cx="10673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feld 201">
            <a:extLst>
              <a:ext uri="{FF2B5EF4-FFF2-40B4-BE49-F238E27FC236}">
                <a16:creationId xmlns:a16="http://schemas.microsoft.com/office/drawing/2014/main" id="{BFD0F283-F3B5-6F8B-4DFB-6897A7B2BB9E}"/>
              </a:ext>
            </a:extLst>
          </p:cNvPr>
          <p:cNvSpPr txBox="1"/>
          <p:nvPr/>
        </p:nvSpPr>
        <p:spPr>
          <a:xfrm>
            <a:off x="1063835" y="4609926"/>
            <a:ext cx="1067349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User</a:t>
            </a:r>
            <a:r>
              <a:rPr lang="en-US" sz="1200" b="1">
                <a:solidFill>
                  <a:schemeClr val="tx1"/>
                </a:solidFill>
              </a:rPr>
              <a:t> profile</a:t>
            </a:r>
            <a:r>
              <a:rPr lang="en-US" sz="1200" b="1" noProof="0">
                <a:solidFill>
                  <a:schemeClr val="tx1"/>
                </a:solidFill>
              </a:rPr>
              <a:t> </a:t>
            </a:r>
            <a:endParaRPr lang="en-US" sz="1200" b="1" baseline="30000" noProof="0">
              <a:solidFill>
                <a:schemeClr val="tx1"/>
              </a:solidFill>
            </a:endParaRPr>
          </a:p>
        </p:txBody>
      </p:sp>
      <p:sp>
        <p:nvSpPr>
          <p:cNvPr id="204" name="Textfeld 203">
            <a:extLst>
              <a:ext uri="{FF2B5EF4-FFF2-40B4-BE49-F238E27FC236}">
                <a16:creationId xmlns:a16="http://schemas.microsoft.com/office/drawing/2014/main" id="{84714E29-16B7-FC4C-2CAE-DC8A05141C0E}"/>
              </a:ext>
            </a:extLst>
          </p:cNvPr>
          <p:cNvSpPr txBox="1"/>
          <p:nvPr/>
        </p:nvSpPr>
        <p:spPr>
          <a:xfrm>
            <a:off x="2298708" y="4620138"/>
            <a:ext cx="1944216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Profile description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B6084098-1216-7187-6132-364563CFB69B}"/>
              </a:ext>
            </a:extLst>
          </p:cNvPr>
          <p:cNvSpPr/>
          <p:nvPr/>
        </p:nvSpPr>
        <p:spPr>
          <a:xfrm>
            <a:off x="2259040" y="4952632"/>
            <a:ext cx="7963795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200" b="1">
                <a:solidFill>
                  <a:schemeClr val="tx1"/>
                </a:solidFill>
              </a:rPr>
              <a:t>Apply AI: Uses approved AI tools </a:t>
            </a:r>
            <a:r>
              <a:rPr lang="en-US" sz="1200">
                <a:solidFill>
                  <a:schemeClr val="tx1"/>
                </a:solidFill>
              </a:rPr>
              <a:t>to perform individual work tasks effectively</a:t>
            </a:r>
            <a:r>
              <a:rPr lang="en-US" sz="1200" b="1">
                <a:solidFill>
                  <a:schemeClr val="tx1"/>
                </a:solidFill>
              </a:rPr>
              <a:t> </a:t>
            </a:r>
            <a:r>
              <a:rPr lang="en-US" sz="1200">
                <a:solidFill>
                  <a:schemeClr val="tx1"/>
                </a:solidFill>
              </a:rPr>
              <a:t>and responsibly, including prompting, critical evaluation of outputs, and compliance with AI policies.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1AE7CB6A-836D-8726-2DE0-03DCCA9EF116}"/>
              </a:ext>
            </a:extLst>
          </p:cNvPr>
          <p:cNvSpPr/>
          <p:nvPr/>
        </p:nvSpPr>
        <p:spPr>
          <a:xfrm>
            <a:off x="2259040" y="5463544"/>
            <a:ext cx="7963795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200" b="1">
                <a:solidFill>
                  <a:srgbClr val="002D64"/>
                </a:solidFill>
              </a:rPr>
              <a:t>Scale AI: Applies AI at an advanced level </a:t>
            </a:r>
            <a:r>
              <a:rPr lang="en-US" sz="1200">
                <a:solidFill>
                  <a:srgbClr val="002D64"/>
                </a:solidFill>
              </a:rPr>
              <a:t>to improve workflows, creates reusable AI assets such as prompts, GPTs or automations, and enables others to adopt proven practices.</a:t>
            </a:r>
          </a:p>
        </p:txBody>
      </p:sp>
      <p:cxnSp>
        <p:nvCxnSpPr>
          <p:cNvPr id="207" name="Gerader Verbinder 206">
            <a:extLst>
              <a:ext uri="{FF2B5EF4-FFF2-40B4-BE49-F238E27FC236}">
                <a16:creationId xmlns:a16="http://schemas.microsoft.com/office/drawing/2014/main" id="{6AB95182-6280-FA4F-9692-8C75C4BC9127}"/>
              </a:ext>
            </a:extLst>
          </p:cNvPr>
          <p:cNvCxnSpPr>
            <a:cxnSpLocks/>
          </p:cNvCxnSpPr>
          <p:nvPr/>
        </p:nvCxnSpPr>
        <p:spPr>
          <a:xfrm>
            <a:off x="2301883" y="4898645"/>
            <a:ext cx="50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Gerader Verbinder 207">
            <a:extLst>
              <a:ext uri="{FF2B5EF4-FFF2-40B4-BE49-F238E27FC236}">
                <a16:creationId xmlns:a16="http://schemas.microsoft.com/office/drawing/2014/main" id="{640FD998-AEE1-0C51-9A40-84BA43592F6B}"/>
              </a:ext>
            </a:extLst>
          </p:cNvPr>
          <p:cNvCxnSpPr>
            <a:cxnSpLocks/>
          </p:cNvCxnSpPr>
          <p:nvPr/>
        </p:nvCxnSpPr>
        <p:spPr>
          <a:xfrm>
            <a:off x="2259040" y="4898645"/>
            <a:ext cx="79637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Rechteck 208">
            <a:extLst>
              <a:ext uri="{FF2B5EF4-FFF2-40B4-BE49-F238E27FC236}">
                <a16:creationId xmlns:a16="http://schemas.microsoft.com/office/drawing/2014/main" id="{F44CB0A7-017D-E312-AAFE-5922F8612986}"/>
              </a:ext>
            </a:extLst>
          </p:cNvPr>
          <p:cNvSpPr/>
          <p:nvPr/>
        </p:nvSpPr>
        <p:spPr>
          <a:xfrm>
            <a:off x="10331642" y="4952632"/>
            <a:ext cx="1333883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Unique skill set</a:t>
            </a:r>
          </a:p>
        </p:txBody>
      </p:sp>
      <p:sp>
        <p:nvSpPr>
          <p:cNvPr id="210" name="Rechteck 209">
            <a:extLst>
              <a:ext uri="{FF2B5EF4-FFF2-40B4-BE49-F238E27FC236}">
                <a16:creationId xmlns:a16="http://schemas.microsoft.com/office/drawing/2014/main" id="{9061B005-09EB-B3B6-C715-FEB20C9FC106}"/>
              </a:ext>
            </a:extLst>
          </p:cNvPr>
          <p:cNvSpPr/>
          <p:nvPr/>
        </p:nvSpPr>
        <p:spPr>
          <a:xfrm>
            <a:off x="10331642" y="5463544"/>
            <a:ext cx="1333883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Unique skill set</a:t>
            </a:r>
          </a:p>
        </p:txBody>
      </p:sp>
      <p:cxnSp>
        <p:nvCxnSpPr>
          <p:cNvPr id="211" name="Gerader Verbinder 210">
            <a:extLst>
              <a:ext uri="{FF2B5EF4-FFF2-40B4-BE49-F238E27FC236}">
                <a16:creationId xmlns:a16="http://schemas.microsoft.com/office/drawing/2014/main" id="{A26CE828-D316-09D0-F1A2-7F5D760EBF27}"/>
              </a:ext>
            </a:extLst>
          </p:cNvPr>
          <p:cNvCxnSpPr>
            <a:cxnSpLocks/>
          </p:cNvCxnSpPr>
          <p:nvPr/>
        </p:nvCxnSpPr>
        <p:spPr>
          <a:xfrm>
            <a:off x="10331642" y="4895828"/>
            <a:ext cx="13338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feld 211">
            <a:extLst>
              <a:ext uri="{FF2B5EF4-FFF2-40B4-BE49-F238E27FC236}">
                <a16:creationId xmlns:a16="http://schemas.microsoft.com/office/drawing/2014/main" id="{D2099C6A-3947-1BA1-AEB7-597BA112C4C5}"/>
              </a:ext>
            </a:extLst>
          </p:cNvPr>
          <p:cNvSpPr txBox="1"/>
          <p:nvPr/>
        </p:nvSpPr>
        <p:spPr>
          <a:xfrm>
            <a:off x="10367672" y="4617321"/>
            <a:ext cx="1228799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AI skill set</a:t>
            </a:r>
            <a:endParaRPr lang="en-US" sz="1200" b="1" baseline="30000" noProof="0">
              <a:solidFill>
                <a:schemeClr val="tx1"/>
              </a:solidFill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F01F6934-73F0-F8A0-D3A7-B1F3B435EEA7}"/>
              </a:ext>
            </a:extLst>
          </p:cNvPr>
          <p:cNvSpPr txBox="1"/>
          <p:nvPr/>
        </p:nvSpPr>
        <p:spPr>
          <a:xfrm>
            <a:off x="6672246" y="2110684"/>
            <a:ext cx="1307700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200" spc="-10">
                <a:solidFill>
                  <a:schemeClr val="bg1"/>
                </a:solidFill>
                <a:latin typeface="+mj-lt"/>
              </a:rPr>
              <a:t>Receive feedback and learning target</a:t>
            </a:r>
          </a:p>
        </p:txBody>
      </p:sp>
      <p:grpSp>
        <p:nvGrpSpPr>
          <p:cNvPr id="264" name="Gruppieren 263">
            <a:extLst>
              <a:ext uri="{FF2B5EF4-FFF2-40B4-BE49-F238E27FC236}">
                <a16:creationId xmlns:a16="http://schemas.microsoft.com/office/drawing/2014/main" id="{A07CF1AD-302C-C85E-9EB4-9ADC2E7104CF}"/>
              </a:ext>
            </a:extLst>
          </p:cNvPr>
          <p:cNvGrpSpPr/>
          <p:nvPr/>
        </p:nvGrpSpPr>
        <p:grpSpPr>
          <a:xfrm>
            <a:off x="10727309" y="4358034"/>
            <a:ext cx="1123865" cy="175350"/>
            <a:chOff x="10813669" y="4358034"/>
            <a:chExt cx="1123865" cy="175350"/>
          </a:xfrm>
        </p:grpSpPr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88FC5C5-5521-3B8B-5375-3FBB37BB0D27}"/>
                </a:ext>
              </a:extLst>
            </p:cNvPr>
            <p:cNvSpPr txBox="1"/>
            <p:nvPr/>
          </p:nvSpPr>
          <p:spPr>
            <a:xfrm>
              <a:off x="10863854" y="4358034"/>
              <a:ext cx="1073680" cy="175350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900" noProof="0">
                  <a:solidFill>
                    <a:schemeClr val="tx1"/>
                  </a:solidFill>
                </a:rPr>
                <a:t>Details next page</a:t>
              </a:r>
            </a:p>
          </p:txBody>
        </p:sp>
        <p:sp>
          <p:nvSpPr>
            <p:cNvPr id="261" name="Freeform 10">
              <a:extLst>
                <a:ext uri="{FF2B5EF4-FFF2-40B4-BE49-F238E27FC236}">
                  <a16:creationId xmlns:a16="http://schemas.microsoft.com/office/drawing/2014/main" id="{D622B5AD-28AC-970D-7AD6-6B17042071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13669" y="4385009"/>
              <a:ext cx="91050" cy="90100"/>
            </a:xfrm>
            <a:custGeom>
              <a:avLst/>
              <a:gdLst>
                <a:gd name="T0" fmla="*/ 748 w 972"/>
                <a:gd name="T1" fmla="*/ 142 h 961"/>
                <a:gd name="T2" fmla="*/ 145 w 972"/>
                <a:gd name="T3" fmla="*/ 223 h 961"/>
                <a:gd name="T4" fmla="*/ 225 w 972"/>
                <a:gd name="T5" fmla="*/ 818 h 961"/>
                <a:gd name="T6" fmla="*/ 827 w 972"/>
                <a:gd name="T7" fmla="*/ 738 h 961"/>
                <a:gd name="T8" fmla="*/ 748 w 972"/>
                <a:gd name="T9" fmla="*/ 142 h 961"/>
                <a:gd name="T10" fmla="*/ 777 w 972"/>
                <a:gd name="T11" fmla="*/ 700 h 961"/>
                <a:gd name="T12" fmla="*/ 701 w 972"/>
                <a:gd name="T13" fmla="*/ 774 h 961"/>
                <a:gd name="T14" fmla="*/ 688 w 972"/>
                <a:gd name="T15" fmla="*/ 778 h 961"/>
                <a:gd name="T16" fmla="*/ 670 w 972"/>
                <a:gd name="T17" fmla="*/ 769 h 961"/>
                <a:gd name="T18" fmla="*/ 675 w 972"/>
                <a:gd name="T19" fmla="*/ 738 h 961"/>
                <a:gd name="T20" fmla="*/ 742 w 972"/>
                <a:gd name="T21" fmla="*/ 673 h 961"/>
                <a:gd name="T22" fmla="*/ 806 w 972"/>
                <a:gd name="T23" fmla="*/ 438 h 961"/>
                <a:gd name="T24" fmla="*/ 683 w 972"/>
                <a:gd name="T25" fmla="*/ 227 h 961"/>
                <a:gd name="T26" fmla="*/ 641 w 972"/>
                <a:gd name="T27" fmla="*/ 200 h 961"/>
                <a:gd name="T28" fmla="*/ 632 w 972"/>
                <a:gd name="T29" fmla="*/ 170 h 961"/>
                <a:gd name="T30" fmla="*/ 661 w 972"/>
                <a:gd name="T31" fmla="*/ 161 h 961"/>
                <a:gd name="T32" fmla="*/ 709 w 972"/>
                <a:gd name="T33" fmla="*/ 192 h 961"/>
                <a:gd name="T34" fmla="*/ 850 w 972"/>
                <a:gd name="T35" fmla="*/ 432 h 961"/>
                <a:gd name="T36" fmla="*/ 777 w 972"/>
                <a:gd name="T37" fmla="*/ 70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2" h="961">
                  <a:moveTo>
                    <a:pt x="748" y="142"/>
                  </a:moveTo>
                  <a:cubicBezTo>
                    <a:pt x="560" y="0"/>
                    <a:pt x="290" y="36"/>
                    <a:pt x="145" y="223"/>
                  </a:cubicBezTo>
                  <a:cubicBezTo>
                    <a:pt x="0" y="409"/>
                    <a:pt x="35" y="676"/>
                    <a:pt x="225" y="818"/>
                  </a:cubicBezTo>
                  <a:cubicBezTo>
                    <a:pt x="413" y="961"/>
                    <a:pt x="683" y="925"/>
                    <a:pt x="827" y="738"/>
                  </a:cubicBezTo>
                  <a:cubicBezTo>
                    <a:pt x="972" y="551"/>
                    <a:pt x="936" y="285"/>
                    <a:pt x="748" y="142"/>
                  </a:cubicBezTo>
                  <a:close/>
                  <a:moveTo>
                    <a:pt x="777" y="700"/>
                  </a:moveTo>
                  <a:cubicBezTo>
                    <a:pt x="755" y="729"/>
                    <a:pt x="730" y="753"/>
                    <a:pt x="701" y="774"/>
                  </a:cubicBezTo>
                  <a:cubicBezTo>
                    <a:pt x="697" y="777"/>
                    <a:pt x="692" y="778"/>
                    <a:pt x="688" y="778"/>
                  </a:cubicBezTo>
                  <a:cubicBezTo>
                    <a:pt x="681" y="778"/>
                    <a:pt x="674" y="775"/>
                    <a:pt x="670" y="769"/>
                  </a:cubicBezTo>
                  <a:cubicBezTo>
                    <a:pt x="663" y="759"/>
                    <a:pt x="665" y="746"/>
                    <a:pt x="675" y="738"/>
                  </a:cubicBezTo>
                  <a:cubicBezTo>
                    <a:pt x="700" y="720"/>
                    <a:pt x="723" y="698"/>
                    <a:pt x="742" y="673"/>
                  </a:cubicBezTo>
                  <a:cubicBezTo>
                    <a:pt x="795" y="606"/>
                    <a:pt x="817" y="522"/>
                    <a:pt x="806" y="438"/>
                  </a:cubicBezTo>
                  <a:cubicBezTo>
                    <a:pt x="795" y="353"/>
                    <a:pt x="751" y="279"/>
                    <a:pt x="683" y="227"/>
                  </a:cubicBezTo>
                  <a:cubicBezTo>
                    <a:pt x="669" y="217"/>
                    <a:pt x="655" y="208"/>
                    <a:pt x="641" y="200"/>
                  </a:cubicBezTo>
                  <a:cubicBezTo>
                    <a:pt x="630" y="194"/>
                    <a:pt x="626" y="181"/>
                    <a:pt x="632" y="170"/>
                  </a:cubicBezTo>
                  <a:cubicBezTo>
                    <a:pt x="637" y="159"/>
                    <a:pt x="651" y="155"/>
                    <a:pt x="661" y="161"/>
                  </a:cubicBezTo>
                  <a:cubicBezTo>
                    <a:pt x="678" y="170"/>
                    <a:pt x="694" y="180"/>
                    <a:pt x="709" y="192"/>
                  </a:cubicBezTo>
                  <a:cubicBezTo>
                    <a:pt x="787" y="251"/>
                    <a:pt x="837" y="336"/>
                    <a:pt x="850" y="432"/>
                  </a:cubicBezTo>
                  <a:cubicBezTo>
                    <a:pt x="862" y="528"/>
                    <a:pt x="837" y="623"/>
                    <a:pt x="777" y="7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noProof="0"/>
            </a:p>
          </p:txBody>
        </p:sp>
      </p:grpSp>
      <p:sp>
        <p:nvSpPr>
          <p:cNvPr id="263" name="Freeform 11">
            <a:extLst>
              <a:ext uri="{FF2B5EF4-FFF2-40B4-BE49-F238E27FC236}">
                <a16:creationId xmlns:a16="http://schemas.microsoft.com/office/drawing/2014/main" id="{D8636046-404E-CC82-58C2-900E1F479782}"/>
              </a:ext>
            </a:extLst>
          </p:cNvPr>
          <p:cNvSpPr>
            <a:spLocks noEditPoints="1"/>
          </p:cNvSpPr>
          <p:nvPr/>
        </p:nvSpPr>
        <p:spPr bwMode="auto">
          <a:xfrm>
            <a:off x="10684409" y="4373109"/>
            <a:ext cx="145200" cy="165300"/>
          </a:xfrm>
          <a:custGeom>
            <a:avLst/>
            <a:gdLst>
              <a:gd name="T0" fmla="*/ 1270 w 1550"/>
              <a:gd name="T1" fmla="*/ 179 h 1763"/>
              <a:gd name="T2" fmla="*/ 517 w 1550"/>
              <a:gd name="T3" fmla="*/ 280 h 1763"/>
              <a:gd name="T4" fmla="*/ 545 w 1550"/>
              <a:gd name="T5" fmla="*/ 965 h 1763"/>
              <a:gd name="T6" fmla="*/ 437 w 1550"/>
              <a:gd name="T7" fmla="*/ 1107 h 1763"/>
              <a:gd name="T8" fmla="*/ 587 w 1550"/>
              <a:gd name="T9" fmla="*/ 1222 h 1763"/>
              <a:gd name="T10" fmla="*/ 694 w 1550"/>
              <a:gd name="T11" fmla="*/ 1082 h 1763"/>
              <a:gd name="T12" fmla="*/ 1370 w 1550"/>
              <a:gd name="T13" fmla="*/ 933 h 1763"/>
              <a:gd name="T14" fmla="*/ 1270 w 1550"/>
              <a:gd name="T15" fmla="*/ 179 h 1763"/>
              <a:gd name="T16" fmla="*/ 1317 w 1550"/>
              <a:gd name="T17" fmla="*/ 892 h 1763"/>
              <a:gd name="T18" fmla="*/ 701 w 1550"/>
              <a:gd name="T19" fmla="*/ 1009 h 1763"/>
              <a:gd name="T20" fmla="*/ 658 w 1550"/>
              <a:gd name="T21" fmla="*/ 980 h 1763"/>
              <a:gd name="T22" fmla="*/ 614 w 1550"/>
              <a:gd name="T23" fmla="*/ 941 h 1763"/>
              <a:gd name="T24" fmla="*/ 570 w 1550"/>
              <a:gd name="T25" fmla="*/ 320 h 1763"/>
              <a:gd name="T26" fmla="*/ 1229 w 1550"/>
              <a:gd name="T27" fmla="*/ 233 h 1763"/>
              <a:gd name="T28" fmla="*/ 1317 w 1550"/>
              <a:gd name="T29" fmla="*/ 892 h 1763"/>
              <a:gd name="T30" fmla="*/ 181 w 1550"/>
              <a:gd name="T31" fmla="*/ 1763 h 1763"/>
              <a:gd name="T32" fmla="*/ 162 w 1550"/>
              <a:gd name="T33" fmla="*/ 1761 h 1763"/>
              <a:gd name="T34" fmla="*/ 83 w 1550"/>
              <a:gd name="T35" fmla="*/ 1724 h 1763"/>
              <a:gd name="T36" fmla="*/ 27 w 1550"/>
              <a:gd name="T37" fmla="*/ 1584 h 1763"/>
              <a:gd name="T38" fmla="*/ 367 w 1550"/>
              <a:gd name="T39" fmla="*/ 1136 h 1763"/>
              <a:gd name="T40" fmla="*/ 382 w 1550"/>
              <a:gd name="T41" fmla="*/ 1128 h 1763"/>
              <a:gd name="T42" fmla="*/ 398 w 1550"/>
              <a:gd name="T43" fmla="*/ 1132 h 1763"/>
              <a:gd name="T44" fmla="*/ 568 w 1550"/>
              <a:gd name="T45" fmla="*/ 1263 h 1763"/>
              <a:gd name="T46" fmla="*/ 572 w 1550"/>
              <a:gd name="T47" fmla="*/ 1294 h 1763"/>
              <a:gd name="T48" fmla="*/ 233 w 1550"/>
              <a:gd name="T49" fmla="*/ 1740 h 1763"/>
              <a:gd name="T50" fmla="*/ 181 w 1550"/>
              <a:gd name="T51" fmla="*/ 1763 h 1763"/>
              <a:gd name="T52" fmla="*/ 389 w 1550"/>
              <a:gd name="T53" fmla="*/ 1181 h 1763"/>
              <a:gd name="T54" fmla="*/ 62 w 1550"/>
              <a:gd name="T55" fmla="*/ 1610 h 1763"/>
              <a:gd name="T56" fmla="*/ 109 w 1550"/>
              <a:gd name="T57" fmla="*/ 1689 h 1763"/>
              <a:gd name="T58" fmla="*/ 170 w 1550"/>
              <a:gd name="T59" fmla="*/ 1718 h 1763"/>
              <a:gd name="T60" fmla="*/ 198 w 1550"/>
              <a:gd name="T61" fmla="*/ 1714 h 1763"/>
              <a:gd name="T62" fmla="*/ 524 w 1550"/>
              <a:gd name="T63" fmla="*/ 1284 h 1763"/>
              <a:gd name="T64" fmla="*/ 389 w 1550"/>
              <a:gd name="T65" fmla="*/ 1181 h 1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50" h="1763">
                <a:moveTo>
                  <a:pt x="1270" y="179"/>
                </a:moveTo>
                <a:cubicBezTo>
                  <a:pt x="1034" y="0"/>
                  <a:pt x="697" y="45"/>
                  <a:pt x="517" y="280"/>
                </a:cubicBezTo>
                <a:cubicBezTo>
                  <a:pt x="358" y="488"/>
                  <a:pt x="375" y="777"/>
                  <a:pt x="545" y="965"/>
                </a:cubicBezTo>
                <a:cubicBezTo>
                  <a:pt x="466" y="1068"/>
                  <a:pt x="444" y="1098"/>
                  <a:pt x="437" y="1107"/>
                </a:cubicBezTo>
                <a:cubicBezTo>
                  <a:pt x="587" y="1222"/>
                  <a:pt x="587" y="1222"/>
                  <a:pt x="587" y="1222"/>
                </a:cubicBezTo>
                <a:cubicBezTo>
                  <a:pt x="694" y="1082"/>
                  <a:pt x="694" y="1082"/>
                  <a:pt x="694" y="1082"/>
                </a:cubicBezTo>
                <a:cubicBezTo>
                  <a:pt x="921" y="1201"/>
                  <a:pt x="1209" y="1143"/>
                  <a:pt x="1370" y="933"/>
                </a:cubicBezTo>
                <a:cubicBezTo>
                  <a:pt x="1550" y="697"/>
                  <a:pt x="1505" y="360"/>
                  <a:pt x="1270" y="179"/>
                </a:cubicBezTo>
                <a:close/>
                <a:moveTo>
                  <a:pt x="1317" y="892"/>
                </a:moveTo>
                <a:cubicBezTo>
                  <a:pt x="1170" y="1084"/>
                  <a:pt x="903" y="1131"/>
                  <a:pt x="701" y="1009"/>
                </a:cubicBezTo>
                <a:cubicBezTo>
                  <a:pt x="686" y="1000"/>
                  <a:pt x="672" y="990"/>
                  <a:pt x="658" y="980"/>
                </a:cubicBezTo>
                <a:cubicBezTo>
                  <a:pt x="643" y="968"/>
                  <a:pt x="628" y="955"/>
                  <a:pt x="614" y="941"/>
                </a:cubicBezTo>
                <a:cubicBezTo>
                  <a:pt x="447" y="778"/>
                  <a:pt x="425" y="511"/>
                  <a:pt x="570" y="320"/>
                </a:cubicBezTo>
                <a:cubicBezTo>
                  <a:pt x="728" y="114"/>
                  <a:pt x="1023" y="75"/>
                  <a:pt x="1229" y="233"/>
                </a:cubicBezTo>
                <a:cubicBezTo>
                  <a:pt x="1435" y="390"/>
                  <a:pt x="1474" y="686"/>
                  <a:pt x="1317" y="892"/>
                </a:cubicBezTo>
                <a:close/>
                <a:moveTo>
                  <a:pt x="181" y="1763"/>
                </a:moveTo>
                <a:cubicBezTo>
                  <a:pt x="175" y="1763"/>
                  <a:pt x="169" y="1762"/>
                  <a:pt x="162" y="1761"/>
                </a:cubicBezTo>
                <a:cubicBezTo>
                  <a:pt x="137" y="1757"/>
                  <a:pt x="108" y="1743"/>
                  <a:pt x="83" y="1724"/>
                </a:cubicBezTo>
                <a:cubicBezTo>
                  <a:pt x="24" y="1679"/>
                  <a:pt x="0" y="1619"/>
                  <a:pt x="27" y="1584"/>
                </a:cubicBezTo>
                <a:cubicBezTo>
                  <a:pt x="367" y="1136"/>
                  <a:pt x="367" y="1136"/>
                  <a:pt x="367" y="1136"/>
                </a:cubicBezTo>
                <a:cubicBezTo>
                  <a:pt x="371" y="1132"/>
                  <a:pt x="376" y="1129"/>
                  <a:pt x="382" y="1128"/>
                </a:cubicBezTo>
                <a:cubicBezTo>
                  <a:pt x="387" y="1127"/>
                  <a:pt x="393" y="1129"/>
                  <a:pt x="398" y="1132"/>
                </a:cubicBezTo>
                <a:cubicBezTo>
                  <a:pt x="568" y="1263"/>
                  <a:pt x="568" y="1263"/>
                  <a:pt x="568" y="1263"/>
                </a:cubicBezTo>
                <a:cubicBezTo>
                  <a:pt x="578" y="1270"/>
                  <a:pt x="579" y="1284"/>
                  <a:pt x="572" y="1294"/>
                </a:cubicBezTo>
                <a:cubicBezTo>
                  <a:pt x="233" y="1740"/>
                  <a:pt x="233" y="1740"/>
                  <a:pt x="233" y="1740"/>
                </a:cubicBezTo>
                <a:cubicBezTo>
                  <a:pt x="221" y="1755"/>
                  <a:pt x="203" y="1763"/>
                  <a:pt x="181" y="1763"/>
                </a:cubicBezTo>
                <a:close/>
                <a:moveTo>
                  <a:pt x="389" y="1181"/>
                </a:moveTo>
                <a:cubicBezTo>
                  <a:pt x="62" y="1610"/>
                  <a:pt x="62" y="1610"/>
                  <a:pt x="62" y="1610"/>
                </a:cubicBezTo>
                <a:cubicBezTo>
                  <a:pt x="54" y="1621"/>
                  <a:pt x="69" y="1658"/>
                  <a:pt x="109" y="1689"/>
                </a:cubicBezTo>
                <a:cubicBezTo>
                  <a:pt x="129" y="1704"/>
                  <a:pt x="151" y="1714"/>
                  <a:pt x="170" y="1718"/>
                </a:cubicBezTo>
                <a:cubicBezTo>
                  <a:pt x="183" y="1720"/>
                  <a:pt x="194" y="1718"/>
                  <a:pt x="198" y="1714"/>
                </a:cubicBezTo>
                <a:cubicBezTo>
                  <a:pt x="524" y="1284"/>
                  <a:pt x="524" y="1284"/>
                  <a:pt x="524" y="1284"/>
                </a:cubicBezTo>
                <a:lnTo>
                  <a:pt x="389" y="118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 noProof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3D140F41-A4AF-E38A-9390-FA2F51EB3EC9}"/>
              </a:ext>
            </a:extLst>
          </p:cNvPr>
          <p:cNvSpPr/>
          <p:nvPr/>
        </p:nvSpPr>
        <p:spPr>
          <a:xfrm>
            <a:off x="7318796" y="98854"/>
            <a:ext cx="1874631" cy="5486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Target </a:t>
            </a:r>
            <a:r>
              <a:rPr lang="de-DE" dirty="0" err="1"/>
              <a:t>group</a:t>
            </a:r>
            <a:r>
              <a:rPr lang="de-DE" dirty="0"/>
              <a:t>: HR</a:t>
            </a:r>
          </a:p>
        </p:txBody>
      </p:sp>
    </p:spTree>
    <p:extLst>
      <p:ext uri="{BB962C8B-B14F-4D97-AF65-F5344CB8AC3E}">
        <p14:creationId xmlns:p14="http://schemas.microsoft.com/office/powerpoint/2010/main" val="160592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76C0B-1EB2-34B3-CA61-D78E65E77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93C46-D054-03AF-CE3E-3541CF9F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</p:spPr>
        <p:txBody>
          <a:bodyPr>
            <a:normAutofit/>
          </a:bodyPr>
          <a:lstStyle/>
          <a:p>
            <a:r>
              <a:rPr lang="en-US" b="0" noProof="0"/>
              <a:t>Deep-dive: AI skills framework for personal AI agent – </a:t>
            </a:r>
            <a:br>
              <a:rPr lang="en-US" b="0" noProof="0"/>
            </a:br>
            <a:r>
              <a:rPr lang="en-US" noProof="0"/>
              <a:t>Skills and levels for AI user profiles in scope</a:t>
            </a:r>
          </a:p>
        </p:txBody>
      </p:sp>
      <p:sp>
        <p:nvSpPr>
          <p:cNvPr id="26" name="Label 1448">
            <a:extLst>
              <a:ext uri="{FF2B5EF4-FFF2-40B4-BE49-F238E27FC236}">
                <a16:creationId xmlns:a16="http://schemas.microsoft.com/office/drawing/2014/main" id="{BFF09811-F9FF-CEDF-6C7F-46B97559F8A2}"/>
              </a:ext>
            </a:extLst>
          </p:cNvPr>
          <p:cNvSpPr/>
          <p:nvPr/>
        </p:nvSpPr>
        <p:spPr>
          <a:xfrm>
            <a:off x="4349813" y="5833925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20" b="1" i="0" u="none" strike="noStrike" kern="1200" cap="none" spc="0" normalizeH="0" baseline="0" noProof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</a:rPr>
              <a:t> </a:t>
            </a:r>
            <a:endParaRPr kumimoji="0" lang="en-US" sz="62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" name="Skill Matrix">
            <a:extLst>
              <a:ext uri="{FF2B5EF4-FFF2-40B4-BE49-F238E27FC236}">
                <a16:creationId xmlns:a16="http://schemas.microsoft.com/office/drawing/2014/main" id="{7E2E6685-A5FE-9E6D-F603-B1DC3862C1B4}"/>
              </a:ext>
            </a:extLst>
          </p:cNvPr>
          <p:cNvGraphicFramePr>
            <a:graphicFrameLocks noGrp="1"/>
          </p:cNvGraphicFramePr>
          <p:nvPr/>
        </p:nvGraphicFramePr>
        <p:xfrm>
          <a:off x="334962" y="1183348"/>
          <a:ext cx="11522075" cy="4702567"/>
        </p:xfrm>
        <a:graphic>
          <a:graphicData uri="http://schemas.openxmlformats.org/drawingml/2006/table">
            <a:tbl>
              <a:tblPr/>
              <a:tblGrid>
                <a:gridCol w="277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85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978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1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Skill</a:t>
                      </a:r>
                      <a:r>
                        <a:rPr lang="de-DE" sz="1000" b="1" baseline="30000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1)</a:t>
                      </a:r>
                      <a:endParaRPr lang="de-DE" sz="1000" b="1" baseline="30000"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Manager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User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bg1"/>
                          </a:solidFill>
                          <a:latin typeface="+mj-lt"/>
                        </a:rPr>
                        <a:t>Power user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>
                          <a:solidFill>
                            <a:srgbClr val="FFFFFF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Executive</a:t>
                      </a:r>
                      <a:endParaRPr lang="de-DE" sz="10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Builder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Platform Enabler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003B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09">
                <a:tc gridSpan="7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1" kern="120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TRANSFORMATION &amp; </a:t>
                      </a: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PEOPLE </a:t>
                      </a:r>
                      <a:r>
                        <a:rPr lang="de-DE" sz="1000" b="1" i="1" kern="120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– DEFINE</a:t>
                      </a:r>
                      <a:endParaRPr lang="de-DE" sz="1100" b="1" i="1" kern="120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8FBB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 kern="120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Value &amp; Use Case Identification</a:t>
                      </a:r>
                      <a:endParaRPr lang="de-DE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Human-AI Workflow Redesign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>
                        <a:solidFill>
                          <a:srgbClr val="29BA74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B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131085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Enablement, Influence &amp; Adoption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06739"/>
                  </a:ext>
                </a:extLst>
              </a:tr>
              <a:tr h="322309">
                <a:tc gridSpan="7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LITERACY &amp; JUDGMENT</a:t>
                      </a: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 </a:t>
                      </a:r>
                      <a:r>
                        <a:rPr lang="en-US" sz="1000" b="1">
                          <a:solidFill>
                            <a:srgbClr val="DA6D00"/>
                          </a:solidFill>
                        </a:rPr>
                        <a:t>–</a:t>
                      </a:r>
                      <a:r>
                        <a:rPr lang="de-DE" sz="1000" b="0" i="1" kern="120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000" b="1" i="1" kern="120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DISCOVER </a:t>
                      </a:r>
                      <a:endParaRPr lang="de-DE" sz="1100" b="1" i="1" kern="120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DC0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Fundamentals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 kern="120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Prompting &amp; Context Design</a:t>
                      </a: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878774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Critical Evaluation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2D64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rgbClr val="002D64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754212"/>
                  </a:ext>
                </a:extLst>
              </a:tr>
              <a:tr h="322309">
                <a:tc gridSpan="7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</a:t>
                      </a:r>
                      <a:r>
                        <a:rPr lang="de-DE" sz="1000" b="1" err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BUILD</a:t>
                      </a: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 &amp; </a:t>
                      </a:r>
                      <a:r>
                        <a:rPr lang="de-DE" sz="1000" b="1" err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OPERATE</a:t>
                      </a: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 </a:t>
                      </a:r>
                      <a:r>
                        <a:rPr lang="de-DE" sz="1000" b="1" i="1" kern="120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– DELIVER</a:t>
                      </a:r>
                      <a:endParaRPr lang="de-DE" sz="1100" b="1" i="1" kern="120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A5D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 kern="120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Solution Design</a:t>
                      </a:r>
                      <a:endParaRPr lang="de-DE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strike="noStrike">
                          <a:solidFill>
                            <a:srgbClr val="002D64"/>
                          </a:solidFill>
                          <a:latin typeface="+mj-lt"/>
                        </a:rPr>
                        <a:t>B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>
                          <a:latin typeface="+mj-lt"/>
                        </a:rPr>
                        <a:t>A</a:t>
                      </a: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 kern="120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Solution Engineering</a:t>
                      </a:r>
                      <a:endParaRPr lang="de-DE" sz="1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 strike="sngStrike">
                        <a:solidFill>
                          <a:srgbClr val="29BA74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956020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Operations &amp; Security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7066"/>
                  </a:ext>
                </a:extLst>
              </a:tr>
              <a:tr h="322309">
                <a:tc gridSpan="7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1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GOVERNANCE </a:t>
                      </a:r>
                      <a:r>
                        <a:rPr lang="de-DE" sz="1000" b="1" i="1" kern="120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– DE-RISK</a:t>
                      </a:r>
                      <a:endParaRPr lang="de-DE" sz="1100" b="1" i="1" kern="120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de-DE" sz="800"/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rgbClr val="E39A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Governance &amp; Compliance</a:t>
                      </a:r>
                      <a:endParaRPr lang="de-DE" sz="10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2D64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rgbClr val="002D64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2D64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 b="1">
                        <a:solidFill>
                          <a:srgbClr val="002D64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1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 b="1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1000" b="0">
                          <a:solidFill>
                            <a:srgbClr val="003B70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de-DE" sz="100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BD1B4B8F-E631-3523-8CC8-D25FE57586AD}"/>
              </a:ext>
            </a:extLst>
          </p:cNvPr>
          <p:cNvSpPr/>
          <p:nvPr/>
        </p:nvSpPr>
        <p:spPr>
          <a:xfrm>
            <a:off x="7479792" y="1170576"/>
            <a:ext cx="4377245" cy="4715340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2578E5D-AD1C-618C-D065-2F712AF319BC}"/>
              </a:ext>
            </a:extLst>
          </p:cNvPr>
          <p:cNvSpPr/>
          <p:nvPr/>
        </p:nvSpPr>
        <p:spPr>
          <a:xfrm>
            <a:off x="4565650" y="1194960"/>
            <a:ext cx="2914142" cy="4690955"/>
          </a:xfrm>
          <a:prstGeom prst="rect">
            <a:avLst/>
          </a:prstGeom>
          <a:noFill/>
          <a:ln w="19050">
            <a:solidFill>
              <a:srgbClr val="008C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err="1"/>
          </a:p>
        </p:txBody>
      </p:sp>
      <p:sp>
        <p:nvSpPr>
          <p:cNvPr id="8" name="Freeform 736">
            <a:extLst>
              <a:ext uri="{FF2B5EF4-FFF2-40B4-BE49-F238E27FC236}">
                <a16:creationId xmlns:a16="http://schemas.microsoft.com/office/drawing/2014/main" id="{0387BEF6-7E65-42D3-3834-82C43E5EAC84}"/>
              </a:ext>
            </a:extLst>
          </p:cNvPr>
          <p:cNvSpPr>
            <a:spLocks noChangeAspect="1"/>
          </p:cNvSpPr>
          <p:nvPr/>
        </p:nvSpPr>
        <p:spPr bwMode="auto">
          <a:xfrm>
            <a:off x="3145704" y="5983698"/>
            <a:ext cx="134922" cy="142870"/>
          </a:xfrm>
          <a:custGeom>
            <a:avLst/>
            <a:gdLst>
              <a:gd name="T0" fmla="*/ 156 w 184"/>
              <a:gd name="T1" fmla="*/ 0 h 156"/>
              <a:gd name="T2" fmla="*/ 56 w 184"/>
              <a:gd name="T3" fmla="*/ 100 h 156"/>
              <a:gd name="T4" fmla="*/ 28 w 184"/>
              <a:gd name="T5" fmla="*/ 72 h 156"/>
              <a:gd name="T6" fmla="*/ 0 w 184"/>
              <a:gd name="T7" fmla="*/ 100 h 156"/>
              <a:gd name="T8" fmla="*/ 56 w 184"/>
              <a:gd name="T9" fmla="*/ 156 h 156"/>
              <a:gd name="T10" fmla="*/ 184 w 184"/>
              <a:gd name="T11" fmla="*/ 28 h 156"/>
              <a:gd name="T12" fmla="*/ 156 w 184"/>
              <a:gd name="T1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4" h="156">
                <a:moveTo>
                  <a:pt x="156" y="0"/>
                </a:moveTo>
                <a:lnTo>
                  <a:pt x="56" y="100"/>
                </a:lnTo>
                <a:lnTo>
                  <a:pt x="28" y="72"/>
                </a:lnTo>
                <a:lnTo>
                  <a:pt x="0" y="100"/>
                </a:lnTo>
                <a:lnTo>
                  <a:pt x="56" y="156"/>
                </a:lnTo>
                <a:lnTo>
                  <a:pt x="184" y="28"/>
                </a:lnTo>
                <a:lnTo>
                  <a:pt x="156" y="0"/>
                </a:lnTo>
                <a:close/>
              </a:path>
            </a:pathLst>
          </a:custGeom>
          <a:solidFill>
            <a:schemeClr val="bg1"/>
          </a:solidFill>
          <a:ln w="635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abel 1452">
            <a:extLst>
              <a:ext uri="{FF2B5EF4-FFF2-40B4-BE49-F238E27FC236}">
                <a16:creationId xmlns:a16="http://schemas.microsoft.com/office/drawing/2014/main" id="{02336A14-30E0-05DF-7625-49B84D3425CB}"/>
              </a:ext>
            </a:extLst>
          </p:cNvPr>
          <p:cNvSpPr/>
          <p:nvPr/>
        </p:nvSpPr>
        <p:spPr>
          <a:xfrm>
            <a:off x="334962" y="6241488"/>
            <a:ext cx="11522075" cy="1213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lvl="0">
              <a:defRPr/>
            </a:pPr>
            <a:r>
              <a:rPr lang="en-US" sz="800"/>
              <a:t>1) Skill order reflects the sequence of the AI value creation process.</a:t>
            </a:r>
            <a:endParaRPr lang="en-US" sz="800">
              <a:solidFill>
                <a:srgbClr val="002D64"/>
              </a:solidFill>
            </a:endParaRPr>
          </a:p>
        </p:txBody>
      </p:sp>
      <p:sp>
        <p:nvSpPr>
          <p:cNvPr id="30" name="TextBox 47">
            <a:extLst>
              <a:ext uri="{FF2B5EF4-FFF2-40B4-BE49-F238E27FC236}">
                <a16:creationId xmlns:a16="http://schemas.microsoft.com/office/drawing/2014/main" id="{CBDD42F4-F406-4145-85A3-1E673B96BEFF}"/>
              </a:ext>
            </a:extLst>
          </p:cNvPr>
          <p:cNvSpPr txBox="1"/>
          <p:nvPr/>
        </p:nvSpPr>
        <p:spPr>
          <a:xfrm>
            <a:off x="9243443" y="1846907"/>
            <a:ext cx="1981691" cy="756297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  = Basic proficiency level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 = Advanced proficiency level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  = Expert proficiency level</a:t>
            </a: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5A601EA-A167-6923-221C-4B0DBBDCBC3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5A601EA-A167-6923-221C-4B0DBBDCBC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FA01960F-710E-AD2A-7F79-385361D7170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C255045-4666-75D4-5A4A-D906DFE0308B}"/>
              </a:ext>
            </a:extLst>
          </p:cNvPr>
          <p:cNvSpPr/>
          <p:nvPr/>
        </p:nvSpPr>
        <p:spPr>
          <a:xfrm>
            <a:off x="3102547" y="1170576"/>
            <a:ext cx="1463103" cy="4715340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0A93E40C-3CBD-2115-D9A2-86692F340BD7}"/>
              </a:ext>
            </a:extLst>
          </p:cNvPr>
          <p:cNvSpPr/>
          <p:nvPr/>
        </p:nvSpPr>
        <p:spPr>
          <a:xfrm>
            <a:off x="7318796" y="98854"/>
            <a:ext cx="1874631" cy="5486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Target </a:t>
            </a:r>
            <a:r>
              <a:rPr lang="de-DE" dirty="0" err="1"/>
              <a:t>group</a:t>
            </a:r>
            <a:r>
              <a:rPr lang="de-DE" dirty="0"/>
              <a:t>: HR</a:t>
            </a:r>
          </a:p>
        </p:txBody>
      </p:sp>
    </p:spTree>
    <p:extLst>
      <p:ext uri="{BB962C8B-B14F-4D97-AF65-F5344CB8AC3E}">
        <p14:creationId xmlns:p14="http://schemas.microsoft.com/office/powerpoint/2010/main" val="96839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68266-BA89-080C-B0B1-BDC40343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noProof="0"/>
              <a:t>Bertelsmann Scholarship</a:t>
            </a:r>
            <a:br>
              <a:rPr lang="en-US" b="0" noProof="0"/>
            </a:br>
            <a:r>
              <a:rPr lang="en-US" noProof="0"/>
              <a:t>Udacity in more detail: New course content and stronger development / expert focus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13015A0-FC3C-DC1C-F88C-00A95D25D39F}"/>
              </a:ext>
            </a:extLst>
          </p:cNvPr>
          <p:cNvSpPr/>
          <p:nvPr/>
        </p:nvSpPr>
        <p:spPr>
          <a:xfrm>
            <a:off x="4706516" y="1987991"/>
            <a:ext cx="6768001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AAEA192-40C5-C3BE-A5A6-3BC57249F586}"/>
              </a:ext>
            </a:extLst>
          </p:cNvPr>
          <p:cNvSpPr/>
          <p:nvPr/>
        </p:nvSpPr>
        <p:spPr>
          <a:xfrm>
            <a:off x="1802451" y="1987992"/>
            <a:ext cx="1405860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ichtungspfeil 76">
            <a:extLst>
              <a:ext uri="{FF2B5EF4-FFF2-40B4-BE49-F238E27FC236}">
                <a16:creationId xmlns:a16="http://schemas.microsoft.com/office/drawing/2014/main" id="{E1EF64F1-7F28-531A-1172-D707A7A23AC7}"/>
              </a:ext>
            </a:extLst>
          </p:cNvPr>
          <p:cNvSpPr/>
          <p:nvPr/>
        </p:nvSpPr>
        <p:spPr>
          <a:xfrm>
            <a:off x="330232" y="5410488"/>
            <a:ext cx="1152107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ichtungspfeil 76">
            <a:extLst>
              <a:ext uri="{FF2B5EF4-FFF2-40B4-BE49-F238E27FC236}">
                <a16:creationId xmlns:a16="http://schemas.microsoft.com/office/drawing/2014/main" id="{B8F296C6-215D-DF21-3A34-748C2D75555A}"/>
              </a:ext>
            </a:extLst>
          </p:cNvPr>
          <p:cNvSpPr/>
          <p:nvPr/>
        </p:nvSpPr>
        <p:spPr>
          <a:xfrm>
            <a:off x="330230" y="4781539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reeform 90">
            <a:extLst>
              <a:ext uri="{FF2B5EF4-FFF2-40B4-BE49-F238E27FC236}">
                <a16:creationId xmlns:a16="http://schemas.microsoft.com/office/drawing/2014/main" id="{98430169-A4D5-178E-86BC-2C929A85730E}"/>
              </a:ext>
            </a:extLst>
          </p:cNvPr>
          <p:cNvSpPr>
            <a:spLocks/>
          </p:cNvSpPr>
          <p:nvPr/>
        </p:nvSpPr>
        <p:spPr bwMode="auto">
          <a:xfrm>
            <a:off x="4951658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7578324-266E-0187-B638-7BDEFF6DCE26}"/>
              </a:ext>
            </a:extLst>
          </p:cNvPr>
          <p:cNvSpPr/>
          <p:nvPr/>
        </p:nvSpPr>
        <p:spPr>
          <a:xfrm>
            <a:off x="1469168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4F87BCF-3A6B-ADEC-489F-EF7F9D6D4D15}"/>
              </a:ext>
            </a:extLst>
          </p:cNvPr>
          <p:cNvSpPr/>
          <p:nvPr/>
        </p:nvSpPr>
        <p:spPr>
          <a:xfrm>
            <a:off x="7896537" y="1298286"/>
            <a:ext cx="627274" cy="283502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2027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F9671A1-E6E7-0C8E-023B-CAE774477CC0}"/>
              </a:ext>
            </a:extLst>
          </p:cNvPr>
          <p:cNvSpPr/>
          <p:nvPr/>
        </p:nvSpPr>
        <p:spPr>
          <a:xfrm>
            <a:off x="241631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3B8609-8C20-AC27-5727-593BEC95F449}"/>
              </a:ext>
            </a:extLst>
          </p:cNvPr>
          <p:cNvSpPr/>
          <p:nvPr/>
        </p:nvSpPr>
        <p:spPr>
          <a:xfrm>
            <a:off x="3363456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120041D-A402-28AC-B197-185EC21CC45F}"/>
              </a:ext>
            </a:extLst>
          </p:cNvPr>
          <p:cNvSpPr/>
          <p:nvPr/>
        </p:nvSpPr>
        <p:spPr>
          <a:xfrm>
            <a:off x="4310600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33ECE9D9-F42E-8446-8959-749712BC2BC2}"/>
              </a:ext>
            </a:extLst>
          </p:cNvPr>
          <p:cNvSpPr/>
          <p:nvPr/>
        </p:nvSpPr>
        <p:spPr>
          <a:xfrm>
            <a:off x="5257744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455674E-3445-204A-057B-85F721B9FB1E}"/>
              </a:ext>
            </a:extLst>
          </p:cNvPr>
          <p:cNvSpPr/>
          <p:nvPr/>
        </p:nvSpPr>
        <p:spPr>
          <a:xfrm>
            <a:off x="6204888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1BF7F80-E4F9-FD2C-6CBD-5F01B51677C9}"/>
              </a:ext>
            </a:extLst>
          </p:cNvPr>
          <p:cNvSpPr/>
          <p:nvPr/>
        </p:nvSpPr>
        <p:spPr>
          <a:xfrm>
            <a:off x="715203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ECEC492-9FE4-1A52-29AF-8D222FF70863}"/>
              </a:ext>
            </a:extLst>
          </p:cNvPr>
          <p:cNvSpPr/>
          <p:nvPr/>
        </p:nvSpPr>
        <p:spPr>
          <a:xfrm>
            <a:off x="8099176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B1209C9-7F46-DEF2-D090-4D99CB08C560}"/>
              </a:ext>
            </a:extLst>
          </p:cNvPr>
          <p:cNvSpPr/>
          <p:nvPr/>
        </p:nvSpPr>
        <p:spPr>
          <a:xfrm>
            <a:off x="9046320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51FEA857-8656-A942-3F9A-D61FE7A0A989}"/>
              </a:ext>
            </a:extLst>
          </p:cNvPr>
          <p:cNvSpPr/>
          <p:nvPr/>
        </p:nvSpPr>
        <p:spPr>
          <a:xfrm>
            <a:off x="999346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Jul</a:t>
            </a: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65FF141B-6448-D7DD-F620-56697947F528}"/>
              </a:ext>
            </a:extLst>
          </p:cNvPr>
          <p:cNvCxnSpPr>
            <a:cxnSpLocks/>
          </p:cNvCxnSpPr>
          <p:nvPr/>
        </p:nvCxnSpPr>
        <p:spPr>
          <a:xfrm flipV="1">
            <a:off x="4326480" y="1440037"/>
            <a:ext cx="342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D3F49FB1-CD98-76F9-2D80-D062623D79D6}"/>
              </a:ext>
            </a:extLst>
          </p:cNvPr>
          <p:cNvCxnSpPr>
            <a:cxnSpLocks/>
          </p:cNvCxnSpPr>
          <p:nvPr/>
        </p:nvCxnSpPr>
        <p:spPr>
          <a:xfrm flipV="1">
            <a:off x="8641961" y="1440037"/>
            <a:ext cx="306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9180AAB0-836D-C2CD-4C58-847AFD4FEFF3}"/>
              </a:ext>
            </a:extLst>
          </p:cNvPr>
          <p:cNvCxnSpPr>
            <a:cxnSpLocks/>
          </p:cNvCxnSpPr>
          <p:nvPr/>
        </p:nvCxnSpPr>
        <p:spPr>
          <a:xfrm>
            <a:off x="1079107" y="1440037"/>
            <a:ext cx="162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>
            <a:extLst>
              <a:ext uri="{FF2B5EF4-FFF2-40B4-BE49-F238E27FC236}">
                <a16:creationId xmlns:a16="http://schemas.microsoft.com/office/drawing/2014/main" id="{CBD0BA6E-6AD1-4781-8DCC-F31ED7CC9E34}"/>
              </a:ext>
            </a:extLst>
          </p:cNvPr>
          <p:cNvSpPr/>
          <p:nvPr/>
        </p:nvSpPr>
        <p:spPr>
          <a:xfrm>
            <a:off x="2779998" y="1298286"/>
            <a:ext cx="627274" cy="283502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</a:t>
            </a: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09C44F7-9846-A97D-042C-241281C3346C}"/>
              </a:ext>
            </a:extLst>
          </p:cNvPr>
          <p:cNvCxnSpPr>
            <a:cxnSpLocks/>
          </p:cNvCxnSpPr>
          <p:nvPr/>
        </p:nvCxnSpPr>
        <p:spPr>
          <a:xfrm>
            <a:off x="3467972" y="1440037"/>
            <a:ext cx="68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ussdiagramm: Prozess 24">
            <a:extLst>
              <a:ext uri="{FF2B5EF4-FFF2-40B4-BE49-F238E27FC236}">
                <a16:creationId xmlns:a16="http://schemas.microsoft.com/office/drawing/2014/main" id="{A9A786E3-5B63-EA43-EAF7-D94E038791B4}"/>
              </a:ext>
            </a:extLst>
          </p:cNvPr>
          <p:cNvSpPr/>
          <p:nvPr/>
        </p:nvSpPr>
        <p:spPr>
          <a:xfrm>
            <a:off x="4706355" y="6135803"/>
            <a:ext cx="6768000" cy="228304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seats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372C2C92-7765-FBD2-8522-D1979FA559BB}"/>
              </a:ext>
            </a:extLst>
          </p:cNvPr>
          <p:cNvSpPr/>
          <p:nvPr/>
        </p:nvSpPr>
        <p:spPr>
          <a:xfrm>
            <a:off x="1802450" y="2060543"/>
            <a:ext cx="14058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Period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1 – Nov 30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4A02296-1AD4-14F5-659E-B7A37B630619}"/>
              </a:ext>
            </a:extLst>
          </p:cNvPr>
          <p:cNvSpPr/>
          <p:nvPr/>
        </p:nvSpPr>
        <p:spPr>
          <a:xfrm>
            <a:off x="4706355" y="2060543"/>
            <a:ext cx="6768001" cy="761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Nanodegree Program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13 – August 15, 2027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 – 4 hours/ week)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2134A973-021C-51D1-C046-22DF1020C5CB}"/>
              </a:ext>
            </a:extLst>
          </p:cNvPr>
          <p:cNvCxnSpPr>
            <a:cxnSpLocks/>
          </p:cNvCxnSpPr>
          <p:nvPr/>
        </p:nvCxnSpPr>
        <p:spPr>
          <a:xfrm flipV="1">
            <a:off x="4706677" y="5950487"/>
            <a:ext cx="676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9E1647D4-246B-29DD-684E-C1CEA3C874AE}"/>
              </a:ext>
            </a:extLst>
          </p:cNvPr>
          <p:cNvSpPr/>
          <p:nvPr/>
        </p:nvSpPr>
        <p:spPr>
          <a:xfrm rot="10800000">
            <a:off x="7560038" y="5952648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Richtungspfeil 76">
            <a:extLst>
              <a:ext uri="{FF2B5EF4-FFF2-40B4-BE49-F238E27FC236}">
                <a16:creationId xmlns:a16="http://schemas.microsoft.com/office/drawing/2014/main" id="{BA45AAC1-9AE3-4C07-1349-C4604456EA77}"/>
              </a:ext>
            </a:extLst>
          </p:cNvPr>
          <p:cNvSpPr/>
          <p:nvPr/>
        </p:nvSpPr>
        <p:spPr>
          <a:xfrm>
            <a:off x="331310" y="2850590"/>
            <a:ext cx="1152107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B718E8AB-89D4-76A7-15F0-D4C0B0E1A28B}"/>
              </a:ext>
            </a:extLst>
          </p:cNvPr>
          <p:cNvSpPr/>
          <p:nvPr/>
        </p:nvSpPr>
        <p:spPr>
          <a:xfrm>
            <a:off x="4706355" y="2866034"/>
            <a:ext cx="6768002" cy="5269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indent="180000" algn="ctr">
              <a:defRPr/>
            </a:pPr>
            <a:r>
              <a:rPr lang="en-US" sz="1400" kern="0">
                <a:solidFill>
                  <a:schemeClr val="accent6">
                    <a:lumMod val="40000"/>
                    <a:lumOff val="60000"/>
                  </a:schemeClr>
                </a:solidFill>
              </a:rPr>
              <a:t>Updated in 2026: </a:t>
            </a:r>
            <a:r>
              <a:rPr lang="en-US" sz="1400" b="1" kern="0">
                <a:solidFill>
                  <a:srgbClr val="002D64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 Manager</a:t>
            </a:r>
            <a:endParaRPr lang="en-US" sz="1400" b="1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98" name="Richtungspfeil 76">
            <a:extLst>
              <a:ext uri="{FF2B5EF4-FFF2-40B4-BE49-F238E27FC236}">
                <a16:creationId xmlns:a16="http://schemas.microsoft.com/office/drawing/2014/main" id="{868ED17A-7DFC-AB79-58AA-2AD6A7E8DFC9}"/>
              </a:ext>
            </a:extLst>
          </p:cNvPr>
          <p:cNvSpPr/>
          <p:nvPr/>
        </p:nvSpPr>
        <p:spPr>
          <a:xfrm>
            <a:off x="330231" y="3470989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Richtungspfeil 76">
            <a:extLst>
              <a:ext uri="{FF2B5EF4-FFF2-40B4-BE49-F238E27FC236}">
                <a16:creationId xmlns:a16="http://schemas.microsoft.com/office/drawing/2014/main" id="{9FA5AEA4-FF9C-DECD-00D2-4E1B32944F15}"/>
              </a:ext>
            </a:extLst>
          </p:cNvPr>
          <p:cNvSpPr/>
          <p:nvPr/>
        </p:nvSpPr>
        <p:spPr>
          <a:xfrm>
            <a:off x="330232" y="4151461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Freeform 90">
            <a:extLst>
              <a:ext uri="{FF2B5EF4-FFF2-40B4-BE49-F238E27FC236}">
                <a16:creationId xmlns:a16="http://schemas.microsoft.com/office/drawing/2014/main" id="{B21A9081-AF5A-9199-0371-ED0AF509E6C7}"/>
              </a:ext>
            </a:extLst>
          </p:cNvPr>
          <p:cNvSpPr>
            <a:spLocks/>
          </p:cNvSpPr>
          <p:nvPr/>
        </p:nvSpPr>
        <p:spPr bwMode="auto">
          <a:xfrm>
            <a:off x="4951658" y="3028273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Freeform 90">
            <a:extLst>
              <a:ext uri="{FF2B5EF4-FFF2-40B4-BE49-F238E27FC236}">
                <a16:creationId xmlns:a16="http://schemas.microsoft.com/office/drawing/2014/main" id="{47532BBE-148E-15C2-4E0F-1A0F772278FF}"/>
              </a:ext>
            </a:extLst>
          </p:cNvPr>
          <p:cNvSpPr>
            <a:spLocks/>
          </p:cNvSpPr>
          <p:nvPr/>
        </p:nvSpPr>
        <p:spPr bwMode="auto">
          <a:xfrm>
            <a:off x="4951658" y="430266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Freeform 90">
            <a:extLst>
              <a:ext uri="{FF2B5EF4-FFF2-40B4-BE49-F238E27FC236}">
                <a16:creationId xmlns:a16="http://schemas.microsoft.com/office/drawing/2014/main" id="{E0725440-3F00-B0CE-082D-074A86E64886}"/>
              </a:ext>
            </a:extLst>
          </p:cNvPr>
          <p:cNvSpPr>
            <a:spLocks/>
          </p:cNvSpPr>
          <p:nvPr/>
        </p:nvSpPr>
        <p:spPr bwMode="auto">
          <a:xfrm>
            <a:off x="4951658" y="4948999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6" name="Freeform 90">
            <a:extLst>
              <a:ext uri="{FF2B5EF4-FFF2-40B4-BE49-F238E27FC236}">
                <a16:creationId xmlns:a16="http://schemas.microsoft.com/office/drawing/2014/main" id="{7094A17D-079D-9D00-E6DC-ADA539057394}"/>
              </a:ext>
            </a:extLst>
          </p:cNvPr>
          <p:cNvSpPr>
            <a:spLocks/>
          </p:cNvSpPr>
          <p:nvPr/>
        </p:nvSpPr>
        <p:spPr bwMode="auto">
          <a:xfrm>
            <a:off x="4951658" y="3668515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53DC2899-3B70-74A0-F31F-D6507F126DA1}"/>
              </a:ext>
            </a:extLst>
          </p:cNvPr>
          <p:cNvGrpSpPr>
            <a:grpSpLocks noChangeAspect="1"/>
          </p:cNvGrpSpPr>
          <p:nvPr/>
        </p:nvGrpSpPr>
        <p:grpSpPr>
          <a:xfrm>
            <a:off x="439047" y="4235129"/>
            <a:ext cx="318631" cy="333166"/>
            <a:chOff x="7493000" y="881063"/>
            <a:chExt cx="869950" cy="909637"/>
          </a:xfrm>
        </p:grpSpPr>
        <p:sp>
          <p:nvSpPr>
            <p:cNvPr id="108" name="Rectangle 309">
              <a:extLst>
                <a:ext uri="{FF2B5EF4-FFF2-40B4-BE49-F238E27FC236}">
                  <a16:creationId xmlns:a16="http://schemas.microsoft.com/office/drawing/2014/main" id="{EB3B0AC0-F224-0B42-803D-0C2CB94F0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9863" y="881063"/>
              <a:ext cx="276225" cy="23653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310">
              <a:extLst>
                <a:ext uri="{FF2B5EF4-FFF2-40B4-BE49-F238E27FC236}">
                  <a16:creationId xmlns:a16="http://schemas.microsoft.com/office/drawing/2014/main" id="{B6DE4E87-2638-F5C5-E62F-4CEF921C2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1117600"/>
              <a:ext cx="515938" cy="396875"/>
            </a:xfrm>
            <a:custGeom>
              <a:avLst/>
              <a:gdLst>
                <a:gd name="T0" fmla="*/ 25 w 325"/>
                <a:gd name="T1" fmla="*/ 0 h 250"/>
                <a:gd name="T2" fmla="*/ 300 w 325"/>
                <a:gd name="T3" fmla="*/ 0 h 250"/>
                <a:gd name="T4" fmla="*/ 300 w 325"/>
                <a:gd name="T5" fmla="*/ 0 h 250"/>
                <a:gd name="T6" fmla="*/ 311 w 325"/>
                <a:gd name="T7" fmla="*/ 30 h 250"/>
                <a:gd name="T8" fmla="*/ 318 w 325"/>
                <a:gd name="T9" fmla="*/ 63 h 250"/>
                <a:gd name="T10" fmla="*/ 323 w 325"/>
                <a:gd name="T11" fmla="*/ 94 h 250"/>
                <a:gd name="T12" fmla="*/ 325 w 325"/>
                <a:gd name="T13" fmla="*/ 125 h 250"/>
                <a:gd name="T14" fmla="*/ 323 w 325"/>
                <a:gd name="T15" fmla="*/ 155 h 250"/>
                <a:gd name="T16" fmla="*/ 318 w 325"/>
                <a:gd name="T17" fmla="*/ 186 h 250"/>
                <a:gd name="T18" fmla="*/ 311 w 325"/>
                <a:gd name="T19" fmla="*/ 217 h 250"/>
                <a:gd name="T20" fmla="*/ 300 w 325"/>
                <a:gd name="T21" fmla="*/ 250 h 250"/>
                <a:gd name="T22" fmla="*/ 25 w 325"/>
                <a:gd name="T23" fmla="*/ 250 h 250"/>
                <a:gd name="T24" fmla="*/ 25 w 325"/>
                <a:gd name="T25" fmla="*/ 250 h 250"/>
                <a:gd name="T26" fmla="*/ 14 w 325"/>
                <a:gd name="T27" fmla="*/ 217 h 250"/>
                <a:gd name="T28" fmla="*/ 7 w 325"/>
                <a:gd name="T29" fmla="*/ 186 h 250"/>
                <a:gd name="T30" fmla="*/ 2 w 325"/>
                <a:gd name="T31" fmla="*/ 155 h 250"/>
                <a:gd name="T32" fmla="*/ 0 w 325"/>
                <a:gd name="T33" fmla="*/ 125 h 250"/>
                <a:gd name="T34" fmla="*/ 2 w 325"/>
                <a:gd name="T35" fmla="*/ 94 h 250"/>
                <a:gd name="T36" fmla="*/ 7 w 325"/>
                <a:gd name="T37" fmla="*/ 63 h 250"/>
                <a:gd name="T38" fmla="*/ 14 w 325"/>
                <a:gd name="T39" fmla="*/ 30 h 250"/>
                <a:gd name="T40" fmla="*/ 25 w 325"/>
                <a:gd name="T41" fmla="*/ 0 h 250"/>
                <a:gd name="T42" fmla="*/ 25 w 325"/>
                <a:gd name="T4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" h="250">
                  <a:moveTo>
                    <a:pt x="25" y="0"/>
                  </a:moveTo>
                  <a:lnTo>
                    <a:pt x="300" y="0"/>
                  </a:lnTo>
                  <a:lnTo>
                    <a:pt x="300" y="0"/>
                  </a:lnTo>
                  <a:lnTo>
                    <a:pt x="311" y="30"/>
                  </a:lnTo>
                  <a:lnTo>
                    <a:pt x="318" y="63"/>
                  </a:lnTo>
                  <a:lnTo>
                    <a:pt x="323" y="94"/>
                  </a:lnTo>
                  <a:lnTo>
                    <a:pt x="325" y="125"/>
                  </a:lnTo>
                  <a:lnTo>
                    <a:pt x="323" y="155"/>
                  </a:lnTo>
                  <a:lnTo>
                    <a:pt x="318" y="186"/>
                  </a:lnTo>
                  <a:lnTo>
                    <a:pt x="311" y="217"/>
                  </a:lnTo>
                  <a:lnTo>
                    <a:pt x="300" y="250"/>
                  </a:lnTo>
                  <a:lnTo>
                    <a:pt x="25" y="250"/>
                  </a:lnTo>
                  <a:lnTo>
                    <a:pt x="25" y="250"/>
                  </a:lnTo>
                  <a:lnTo>
                    <a:pt x="14" y="217"/>
                  </a:lnTo>
                  <a:lnTo>
                    <a:pt x="7" y="186"/>
                  </a:lnTo>
                  <a:lnTo>
                    <a:pt x="2" y="155"/>
                  </a:lnTo>
                  <a:lnTo>
                    <a:pt x="0" y="125"/>
                  </a:lnTo>
                  <a:lnTo>
                    <a:pt x="2" y="94"/>
                  </a:lnTo>
                  <a:lnTo>
                    <a:pt x="7" y="63"/>
                  </a:lnTo>
                  <a:lnTo>
                    <a:pt x="14" y="3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Rectangle 311">
              <a:extLst>
                <a:ext uri="{FF2B5EF4-FFF2-40B4-BE49-F238E27FC236}">
                  <a16:creationId xmlns:a16="http://schemas.microsoft.com/office/drawing/2014/main" id="{F569DEB6-CDE9-5A80-674D-159A60AD3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1514475"/>
              <a:ext cx="117475" cy="2762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Line 312">
              <a:extLst>
                <a:ext uri="{FF2B5EF4-FFF2-40B4-BE49-F238E27FC236}">
                  <a16:creationId xmlns:a16="http://schemas.microsoft.com/office/drawing/2014/main" id="{338C7280-D8C2-18C4-5ABF-FEAA6A42B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1790700"/>
              <a:ext cx="2381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Rectangle 313">
              <a:extLst>
                <a:ext uri="{FF2B5EF4-FFF2-40B4-BE49-F238E27FC236}">
                  <a16:creationId xmlns:a16="http://schemas.microsoft.com/office/drawing/2014/main" id="{7C4E4DC9-B332-7A38-C665-B16ADF5B2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514475"/>
              <a:ext cx="117475" cy="2762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Line 314">
              <a:extLst>
                <a:ext uri="{FF2B5EF4-FFF2-40B4-BE49-F238E27FC236}">
                  <a16:creationId xmlns:a16="http://schemas.microsoft.com/office/drawing/2014/main" id="{811542EE-EA60-02C6-A9C7-22F70C3E3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7975" y="1790700"/>
              <a:ext cx="236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315">
              <a:extLst>
                <a:ext uri="{FF2B5EF4-FFF2-40B4-BE49-F238E27FC236}">
                  <a16:creationId xmlns:a16="http://schemas.microsoft.com/office/drawing/2014/main" id="{9CD71ECC-D6F4-C3AA-64BC-84B4D2290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475" y="1412875"/>
              <a:ext cx="117475" cy="119063"/>
            </a:xfrm>
            <a:custGeom>
              <a:avLst/>
              <a:gdLst>
                <a:gd name="T0" fmla="*/ 74 w 74"/>
                <a:gd name="T1" fmla="*/ 38 h 75"/>
                <a:gd name="T2" fmla="*/ 74 w 74"/>
                <a:gd name="T3" fmla="*/ 38 h 75"/>
                <a:gd name="T4" fmla="*/ 73 w 74"/>
                <a:gd name="T5" fmla="*/ 45 h 75"/>
                <a:gd name="T6" fmla="*/ 71 w 74"/>
                <a:gd name="T7" fmla="*/ 52 h 75"/>
                <a:gd name="T8" fmla="*/ 67 w 74"/>
                <a:gd name="T9" fmla="*/ 59 h 75"/>
                <a:gd name="T10" fmla="*/ 63 w 74"/>
                <a:gd name="T11" fmla="*/ 65 h 75"/>
                <a:gd name="T12" fmla="*/ 57 w 74"/>
                <a:gd name="T13" fmla="*/ 69 h 75"/>
                <a:gd name="T14" fmla="*/ 50 w 74"/>
                <a:gd name="T15" fmla="*/ 72 h 75"/>
                <a:gd name="T16" fmla="*/ 43 w 74"/>
                <a:gd name="T17" fmla="*/ 75 h 75"/>
                <a:gd name="T18" fmla="*/ 36 w 74"/>
                <a:gd name="T19" fmla="*/ 75 h 75"/>
                <a:gd name="T20" fmla="*/ 36 w 74"/>
                <a:gd name="T21" fmla="*/ 75 h 75"/>
                <a:gd name="T22" fmla="*/ 29 w 74"/>
                <a:gd name="T23" fmla="*/ 75 h 75"/>
                <a:gd name="T24" fmla="*/ 22 w 74"/>
                <a:gd name="T25" fmla="*/ 72 h 75"/>
                <a:gd name="T26" fmla="*/ 15 w 74"/>
                <a:gd name="T27" fmla="*/ 69 h 75"/>
                <a:gd name="T28" fmla="*/ 10 w 74"/>
                <a:gd name="T29" fmla="*/ 65 h 75"/>
                <a:gd name="T30" fmla="*/ 5 w 74"/>
                <a:gd name="T31" fmla="*/ 59 h 75"/>
                <a:gd name="T32" fmla="*/ 3 w 74"/>
                <a:gd name="T33" fmla="*/ 52 h 75"/>
                <a:gd name="T34" fmla="*/ 0 w 74"/>
                <a:gd name="T35" fmla="*/ 45 h 75"/>
                <a:gd name="T36" fmla="*/ 0 w 74"/>
                <a:gd name="T37" fmla="*/ 38 h 75"/>
                <a:gd name="T38" fmla="*/ 0 w 74"/>
                <a:gd name="T39" fmla="*/ 38 h 75"/>
                <a:gd name="T40" fmla="*/ 0 w 74"/>
                <a:gd name="T41" fmla="*/ 31 h 75"/>
                <a:gd name="T42" fmla="*/ 3 w 74"/>
                <a:gd name="T43" fmla="*/ 24 h 75"/>
                <a:gd name="T44" fmla="*/ 5 w 74"/>
                <a:gd name="T45" fmla="*/ 17 h 75"/>
                <a:gd name="T46" fmla="*/ 10 w 74"/>
                <a:gd name="T47" fmla="*/ 12 h 75"/>
                <a:gd name="T48" fmla="*/ 15 w 74"/>
                <a:gd name="T49" fmla="*/ 7 h 75"/>
                <a:gd name="T50" fmla="*/ 22 w 74"/>
                <a:gd name="T51" fmla="*/ 3 h 75"/>
                <a:gd name="T52" fmla="*/ 29 w 74"/>
                <a:gd name="T53" fmla="*/ 2 h 75"/>
                <a:gd name="T54" fmla="*/ 36 w 74"/>
                <a:gd name="T55" fmla="*/ 0 h 75"/>
                <a:gd name="T56" fmla="*/ 36 w 74"/>
                <a:gd name="T57" fmla="*/ 0 h 75"/>
                <a:gd name="T58" fmla="*/ 43 w 74"/>
                <a:gd name="T59" fmla="*/ 2 h 75"/>
                <a:gd name="T60" fmla="*/ 50 w 74"/>
                <a:gd name="T61" fmla="*/ 3 h 75"/>
                <a:gd name="T62" fmla="*/ 57 w 74"/>
                <a:gd name="T63" fmla="*/ 7 h 75"/>
                <a:gd name="T64" fmla="*/ 63 w 74"/>
                <a:gd name="T65" fmla="*/ 12 h 75"/>
                <a:gd name="T66" fmla="*/ 67 w 74"/>
                <a:gd name="T67" fmla="*/ 17 h 75"/>
                <a:gd name="T68" fmla="*/ 71 w 74"/>
                <a:gd name="T69" fmla="*/ 24 h 75"/>
                <a:gd name="T70" fmla="*/ 73 w 74"/>
                <a:gd name="T71" fmla="*/ 31 h 75"/>
                <a:gd name="T72" fmla="*/ 74 w 74"/>
                <a:gd name="T73" fmla="*/ 38 h 75"/>
                <a:gd name="T74" fmla="*/ 74 w 74"/>
                <a:gd name="T7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5">
                  <a:moveTo>
                    <a:pt x="74" y="38"/>
                  </a:moveTo>
                  <a:lnTo>
                    <a:pt x="74" y="38"/>
                  </a:lnTo>
                  <a:lnTo>
                    <a:pt x="73" y="45"/>
                  </a:lnTo>
                  <a:lnTo>
                    <a:pt x="71" y="52"/>
                  </a:lnTo>
                  <a:lnTo>
                    <a:pt x="67" y="59"/>
                  </a:lnTo>
                  <a:lnTo>
                    <a:pt x="63" y="65"/>
                  </a:lnTo>
                  <a:lnTo>
                    <a:pt x="57" y="69"/>
                  </a:lnTo>
                  <a:lnTo>
                    <a:pt x="50" y="72"/>
                  </a:lnTo>
                  <a:lnTo>
                    <a:pt x="43" y="75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29" y="75"/>
                  </a:lnTo>
                  <a:lnTo>
                    <a:pt x="22" y="72"/>
                  </a:lnTo>
                  <a:lnTo>
                    <a:pt x="15" y="69"/>
                  </a:lnTo>
                  <a:lnTo>
                    <a:pt x="10" y="65"/>
                  </a:lnTo>
                  <a:lnTo>
                    <a:pt x="5" y="59"/>
                  </a:lnTo>
                  <a:lnTo>
                    <a:pt x="3" y="5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3" y="24"/>
                  </a:lnTo>
                  <a:lnTo>
                    <a:pt x="5" y="17"/>
                  </a:lnTo>
                  <a:lnTo>
                    <a:pt x="10" y="12"/>
                  </a:lnTo>
                  <a:lnTo>
                    <a:pt x="15" y="7"/>
                  </a:lnTo>
                  <a:lnTo>
                    <a:pt x="22" y="3"/>
                  </a:lnTo>
                  <a:lnTo>
                    <a:pt x="29" y="2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3" y="2"/>
                  </a:lnTo>
                  <a:lnTo>
                    <a:pt x="50" y="3"/>
                  </a:lnTo>
                  <a:lnTo>
                    <a:pt x="57" y="7"/>
                  </a:lnTo>
                  <a:lnTo>
                    <a:pt x="63" y="12"/>
                  </a:lnTo>
                  <a:lnTo>
                    <a:pt x="67" y="17"/>
                  </a:lnTo>
                  <a:lnTo>
                    <a:pt x="71" y="24"/>
                  </a:lnTo>
                  <a:lnTo>
                    <a:pt x="73" y="31"/>
                  </a:lnTo>
                  <a:lnTo>
                    <a:pt x="74" y="38"/>
                  </a:lnTo>
                  <a:lnTo>
                    <a:pt x="74" y="3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316">
              <a:extLst>
                <a:ext uri="{FF2B5EF4-FFF2-40B4-BE49-F238E27FC236}">
                  <a16:creationId xmlns:a16="http://schemas.microsoft.com/office/drawing/2014/main" id="{8A3E40CB-8B94-98C9-4340-F718C4AB1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5463" y="1117600"/>
              <a:ext cx="157163" cy="295275"/>
            </a:xfrm>
            <a:custGeom>
              <a:avLst/>
              <a:gdLst>
                <a:gd name="T0" fmla="*/ 0 w 99"/>
                <a:gd name="T1" fmla="*/ 0 h 186"/>
                <a:gd name="T2" fmla="*/ 0 w 99"/>
                <a:gd name="T3" fmla="*/ 0 h 186"/>
                <a:gd name="T4" fmla="*/ 11 w 99"/>
                <a:gd name="T5" fmla="*/ 1 h 186"/>
                <a:gd name="T6" fmla="*/ 22 w 99"/>
                <a:gd name="T7" fmla="*/ 2 h 186"/>
                <a:gd name="T8" fmla="*/ 32 w 99"/>
                <a:gd name="T9" fmla="*/ 5 h 186"/>
                <a:gd name="T10" fmla="*/ 42 w 99"/>
                <a:gd name="T11" fmla="*/ 8 h 186"/>
                <a:gd name="T12" fmla="*/ 50 w 99"/>
                <a:gd name="T13" fmla="*/ 14 h 186"/>
                <a:gd name="T14" fmla="*/ 59 w 99"/>
                <a:gd name="T15" fmla="*/ 19 h 186"/>
                <a:gd name="T16" fmla="*/ 66 w 99"/>
                <a:gd name="T17" fmla="*/ 25 h 186"/>
                <a:gd name="T18" fmla="*/ 73 w 99"/>
                <a:gd name="T19" fmla="*/ 33 h 186"/>
                <a:gd name="T20" fmla="*/ 80 w 99"/>
                <a:gd name="T21" fmla="*/ 40 h 186"/>
                <a:gd name="T22" fmla="*/ 84 w 99"/>
                <a:gd name="T23" fmla="*/ 49 h 186"/>
                <a:gd name="T24" fmla="*/ 89 w 99"/>
                <a:gd name="T25" fmla="*/ 59 h 186"/>
                <a:gd name="T26" fmla="*/ 92 w 99"/>
                <a:gd name="T27" fmla="*/ 68 h 186"/>
                <a:gd name="T28" fmla="*/ 95 w 99"/>
                <a:gd name="T29" fmla="*/ 78 h 186"/>
                <a:gd name="T30" fmla="*/ 98 w 99"/>
                <a:gd name="T31" fmla="*/ 89 h 186"/>
                <a:gd name="T32" fmla="*/ 99 w 99"/>
                <a:gd name="T33" fmla="*/ 101 h 186"/>
                <a:gd name="T34" fmla="*/ 99 w 99"/>
                <a:gd name="T35" fmla="*/ 112 h 186"/>
                <a:gd name="T36" fmla="*/ 99 w 99"/>
                <a:gd name="T3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86">
                  <a:moveTo>
                    <a:pt x="0" y="0"/>
                  </a:moveTo>
                  <a:lnTo>
                    <a:pt x="0" y="0"/>
                  </a:lnTo>
                  <a:lnTo>
                    <a:pt x="11" y="1"/>
                  </a:lnTo>
                  <a:lnTo>
                    <a:pt x="22" y="2"/>
                  </a:lnTo>
                  <a:lnTo>
                    <a:pt x="32" y="5"/>
                  </a:lnTo>
                  <a:lnTo>
                    <a:pt x="42" y="8"/>
                  </a:lnTo>
                  <a:lnTo>
                    <a:pt x="50" y="14"/>
                  </a:lnTo>
                  <a:lnTo>
                    <a:pt x="59" y="19"/>
                  </a:lnTo>
                  <a:lnTo>
                    <a:pt x="66" y="25"/>
                  </a:lnTo>
                  <a:lnTo>
                    <a:pt x="73" y="33"/>
                  </a:lnTo>
                  <a:lnTo>
                    <a:pt x="80" y="40"/>
                  </a:lnTo>
                  <a:lnTo>
                    <a:pt x="84" y="49"/>
                  </a:lnTo>
                  <a:lnTo>
                    <a:pt x="89" y="59"/>
                  </a:lnTo>
                  <a:lnTo>
                    <a:pt x="92" y="68"/>
                  </a:lnTo>
                  <a:lnTo>
                    <a:pt x="95" y="78"/>
                  </a:lnTo>
                  <a:lnTo>
                    <a:pt x="98" y="89"/>
                  </a:lnTo>
                  <a:lnTo>
                    <a:pt x="99" y="101"/>
                  </a:lnTo>
                  <a:lnTo>
                    <a:pt x="99" y="112"/>
                  </a:lnTo>
                  <a:lnTo>
                    <a:pt x="99" y="18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317">
              <a:extLst>
                <a:ext uri="{FF2B5EF4-FFF2-40B4-BE49-F238E27FC236}">
                  <a16:creationId xmlns:a16="http://schemas.microsoft.com/office/drawing/2014/main" id="{D8FB29F6-E9D8-5148-F2AF-D4D2CD026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000" y="1412875"/>
              <a:ext cx="119063" cy="119063"/>
            </a:xfrm>
            <a:custGeom>
              <a:avLst/>
              <a:gdLst>
                <a:gd name="T0" fmla="*/ 0 w 75"/>
                <a:gd name="T1" fmla="*/ 38 h 75"/>
                <a:gd name="T2" fmla="*/ 0 w 75"/>
                <a:gd name="T3" fmla="*/ 38 h 75"/>
                <a:gd name="T4" fmla="*/ 0 w 75"/>
                <a:gd name="T5" fmla="*/ 45 h 75"/>
                <a:gd name="T6" fmla="*/ 3 w 75"/>
                <a:gd name="T7" fmla="*/ 52 h 75"/>
                <a:gd name="T8" fmla="*/ 6 w 75"/>
                <a:gd name="T9" fmla="*/ 59 h 75"/>
                <a:gd name="T10" fmla="*/ 10 w 75"/>
                <a:gd name="T11" fmla="*/ 65 h 75"/>
                <a:gd name="T12" fmla="*/ 16 w 75"/>
                <a:gd name="T13" fmla="*/ 69 h 75"/>
                <a:gd name="T14" fmla="*/ 23 w 75"/>
                <a:gd name="T15" fmla="*/ 72 h 75"/>
                <a:gd name="T16" fmla="*/ 30 w 75"/>
                <a:gd name="T17" fmla="*/ 75 h 75"/>
                <a:gd name="T18" fmla="*/ 37 w 75"/>
                <a:gd name="T19" fmla="*/ 75 h 75"/>
                <a:gd name="T20" fmla="*/ 37 w 75"/>
                <a:gd name="T21" fmla="*/ 75 h 75"/>
                <a:gd name="T22" fmla="*/ 44 w 75"/>
                <a:gd name="T23" fmla="*/ 75 h 75"/>
                <a:gd name="T24" fmla="*/ 51 w 75"/>
                <a:gd name="T25" fmla="*/ 72 h 75"/>
                <a:gd name="T26" fmla="*/ 58 w 75"/>
                <a:gd name="T27" fmla="*/ 69 h 75"/>
                <a:gd name="T28" fmla="*/ 63 w 75"/>
                <a:gd name="T29" fmla="*/ 65 h 75"/>
                <a:gd name="T30" fmla="*/ 68 w 75"/>
                <a:gd name="T31" fmla="*/ 59 h 75"/>
                <a:gd name="T32" fmla="*/ 72 w 75"/>
                <a:gd name="T33" fmla="*/ 52 h 75"/>
                <a:gd name="T34" fmla="*/ 73 w 75"/>
                <a:gd name="T35" fmla="*/ 45 h 75"/>
                <a:gd name="T36" fmla="*/ 75 w 75"/>
                <a:gd name="T37" fmla="*/ 38 h 75"/>
                <a:gd name="T38" fmla="*/ 75 w 75"/>
                <a:gd name="T39" fmla="*/ 38 h 75"/>
                <a:gd name="T40" fmla="*/ 73 w 75"/>
                <a:gd name="T41" fmla="*/ 31 h 75"/>
                <a:gd name="T42" fmla="*/ 72 w 75"/>
                <a:gd name="T43" fmla="*/ 24 h 75"/>
                <a:gd name="T44" fmla="*/ 68 w 75"/>
                <a:gd name="T45" fmla="*/ 17 h 75"/>
                <a:gd name="T46" fmla="*/ 63 w 75"/>
                <a:gd name="T47" fmla="*/ 12 h 75"/>
                <a:gd name="T48" fmla="*/ 58 w 75"/>
                <a:gd name="T49" fmla="*/ 7 h 75"/>
                <a:gd name="T50" fmla="*/ 51 w 75"/>
                <a:gd name="T51" fmla="*/ 3 h 75"/>
                <a:gd name="T52" fmla="*/ 44 w 75"/>
                <a:gd name="T53" fmla="*/ 2 h 75"/>
                <a:gd name="T54" fmla="*/ 37 w 75"/>
                <a:gd name="T55" fmla="*/ 0 h 75"/>
                <a:gd name="T56" fmla="*/ 37 w 75"/>
                <a:gd name="T57" fmla="*/ 0 h 75"/>
                <a:gd name="T58" fmla="*/ 30 w 75"/>
                <a:gd name="T59" fmla="*/ 2 h 75"/>
                <a:gd name="T60" fmla="*/ 23 w 75"/>
                <a:gd name="T61" fmla="*/ 3 h 75"/>
                <a:gd name="T62" fmla="*/ 16 w 75"/>
                <a:gd name="T63" fmla="*/ 7 h 75"/>
                <a:gd name="T64" fmla="*/ 10 w 75"/>
                <a:gd name="T65" fmla="*/ 12 h 75"/>
                <a:gd name="T66" fmla="*/ 6 w 75"/>
                <a:gd name="T67" fmla="*/ 17 h 75"/>
                <a:gd name="T68" fmla="*/ 3 w 75"/>
                <a:gd name="T69" fmla="*/ 24 h 75"/>
                <a:gd name="T70" fmla="*/ 0 w 75"/>
                <a:gd name="T71" fmla="*/ 31 h 75"/>
                <a:gd name="T72" fmla="*/ 0 w 75"/>
                <a:gd name="T73" fmla="*/ 38 h 75"/>
                <a:gd name="T74" fmla="*/ 0 w 75"/>
                <a:gd name="T7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75">
                  <a:moveTo>
                    <a:pt x="0" y="38"/>
                  </a:moveTo>
                  <a:lnTo>
                    <a:pt x="0" y="38"/>
                  </a:lnTo>
                  <a:lnTo>
                    <a:pt x="0" y="45"/>
                  </a:lnTo>
                  <a:lnTo>
                    <a:pt x="3" y="52"/>
                  </a:lnTo>
                  <a:lnTo>
                    <a:pt x="6" y="59"/>
                  </a:lnTo>
                  <a:lnTo>
                    <a:pt x="10" y="65"/>
                  </a:lnTo>
                  <a:lnTo>
                    <a:pt x="16" y="69"/>
                  </a:lnTo>
                  <a:lnTo>
                    <a:pt x="23" y="72"/>
                  </a:lnTo>
                  <a:lnTo>
                    <a:pt x="30" y="75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44" y="75"/>
                  </a:lnTo>
                  <a:lnTo>
                    <a:pt x="51" y="72"/>
                  </a:lnTo>
                  <a:lnTo>
                    <a:pt x="58" y="69"/>
                  </a:lnTo>
                  <a:lnTo>
                    <a:pt x="63" y="65"/>
                  </a:lnTo>
                  <a:lnTo>
                    <a:pt x="68" y="59"/>
                  </a:lnTo>
                  <a:lnTo>
                    <a:pt x="72" y="52"/>
                  </a:lnTo>
                  <a:lnTo>
                    <a:pt x="73" y="45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3" y="31"/>
                  </a:lnTo>
                  <a:lnTo>
                    <a:pt x="72" y="24"/>
                  </a:lnTo>
                  <a:lnTo>
                    <a:pt x="68" y="17"/>
                  </a:lnTo>
                  <a:lnTo>
                    <a:pt x="63" y="12"/>
                  </a:lnTo>
                  <a:lnTo>
                    <a:pt x="58" y="7"/>
                  </a:lnTo>
                  <a:lnTo>
                    <a:pt x="51" y="3"/>
                  </a:lnTo>
                  <a:lnTo>
                    <a:pt x="44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0" y="2"/>
                  </a:lnTo>
                  <a:lnTo>
                    <a:pt x="23" y="3"/>
                  </a:lnTo>
                  <a:lnTo>
                    <a:pt x="16" y="7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318">
              <a:extLst>
                <a:ext uri="{FF2B5EF4-FFF2-40B4-BE49-F238E27FC236}">
                  <a16:creationId xmlns:a16="http://schemas.microsoft.com/office/drawing/2014/main" id="{06F24B3C-52C9-8DC8-BDDD-1476EA011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1738" y="1117600"/>
              <a:ext cx="157163" cy="295275"/>
            </a:xfrm>
            <a:custGeom>
              <a:avLst/>
              <a:gdLst>
                <a:gd name="T0" fmla="*/ 99 w 99"/>
                <a:gd name="T1" fmla="*/ 0 h 186"/>
                <a:gd name="T2" fmla="*/ 99 w 99"/>
                <a:gd name="T3" fmla="*/ 0 h 186"/>
                <a:gd name="T4" fmla="*/ 88 w 99"/>
                <a:gd name="T5" fmla="*/ 1 h 186"/>
                <a:gd name="T6" fmla="*/ 77 w 99"/>
                <a:gd name="T7" fmla="*/ 2 h 186"/>
                <a:gd name="T8" fmla="*/ 67 w 99"/>
                <a:gd name="T9" fmla="*/ 5 h 186"/>
                <a:gd name="T10" fmla="*/ 57 w 99"/>
                <a:gd name="T11" fmla="*/ 8 h 186"/>
                <a:gd name="T12" fmla="*/ 49 w 99"/>
                <a:gd name="T13" fmla="*/ 14 h 186"/>
                <a:gd name="T14" fmla="*/ 40 w 99"/>
                <a:gd name="T15" fmla="*/ 19 h 186"/>
                <a:gd name="T16" fmla="*/ 33 w 99"/>
                <a:gd name="T17" fmla="*/ 25 h 186"/>
                <a:gd name="T18" fmla="*/ 26 w 99"/>
                <a:gd name="T19" fmla="*/ 33 h 186"/>
                <a:gd name="T20" fmla="*/ 21 w 99"/>
                <a:gd name="T21" fmla="*/ 40 h 186"/>
                <a:gd name="T22" fmla="*/ 15 w 99"/>
                <a:gd name="T23" fmla="*/ 49 h 186"/>
                <a:gd name="T24" fmla="*/ 11 w 99"/>
                <a:gd name="T25" fmla="*/ 59 h 186"/>
                <a:gd name="T26" fmla="*/ 7 w 99"/>
                <a:gd name="T27" fmla="*/ 68 h 186"/>
                <a:gd name="T28" fmla="*/ 4 w 99"/>
                <a:gd name="T29" fmla="*/ 78 h 186"/>
                <a:gd name="T30" fmla="*/ 1 w 99"/>
                <a:gd name="T31" fmla="*/ 89 h 186"/>
                <a:gd name="T32" fmla="*/ 0 w 99"/>
                <a:gd name="T33" fmla="*/ 101 h 186"/>
                <a:gd name="T34" fmla="*/ 0 w 99"/>
                <a:gd name="T35" fmla="*/ 112 h 186"/>
                <a:gd name="T36" fmla="*/ 0 w 99"/>
                <a:gd name="T3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86">
                  <a:moveTo>
                    <a:pt x="99" y="0"/>
                  </a:moveTo>
                  <a:lnTo>
                    <a:pt x="99" y="0"/>
                  </a:lnTo>
                  <a:lnTo>
                    <a:pt x="88" y="1"/>
                  </a:lnTo>
                  <a:lnTo>
                    <a:pt x="77" y="2"/>
                  </a:lnTo>
                  <a:lnTo>
                    <a:pt x="67" y="5"/>
                  </a:lnTo>
                  <a:lnTo>
                    <a:pt x="57" y="8"/>
                  </a:lnTo>
                  <a:lnTo>
                    <a:pt x="49" y="14"/>
                  </a:lnTo>
                  <a:lnTo>
                    <a:pt x="40" y="19"/>
                  </a:lnTo>
                  <a:lnTo>
                    <a:pt x="33" y="25"/>
                  </a:lnTo>
                  <a:lnTo>
                    <a:pt x="26" y="33"/>
                  </a:lnTo>
                  <a:lnTo>
                    <a:pt x="21" y="40"/>
                  </a:lnTo>
                  <a:lnTo>
                    <a:pt x="15" y="49"/>
                  </a:lnTo>
                  <a:lnTo>
                    <a:pt x="11" y="59"/>
                  </a:lnTo>
                  <a:lnTo>
                    <a:pt x="7" y="68"/>
                  </a:lnTo>
                  <a:lnTo>
                    <a:pt x="4" y="78"/>
                  </a:lnTo>
                  <a:lnTo>
                    <a:pt x="1" y="89"/>
                  </a:lnTo>
                  <a:lnTo>
                    <a:pt x="0" y="101"/>
                  </a:lnTo>
                  <a:lnTo>
                    <a:pt x="0" y="112"/>
                  </a:lnTo>
                  <a:lnTo>
                    <a:pt x="0" y="18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Rectangle 319">
              <a:extLst>
                <a:ext uri="{FF2B5EF4-FFF2-40B4-BE49-F238E27FC236}">
                  <a16:creationId xmlns:a16="http://schemas.microsoft.com/office/drawing/2014/main" id="{DA4DF939-CF0B-88B8-3A3D-6CB63097F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7650" y="958850"/>
              <a:ext cx="119063" cy="793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Line 320">
              <a:extLst>
                <a:ext uri="{FF2B5EF4-FFF2-40B4-BE49-F238E27FC236}">
                  <a16:creationId xmlns:a16="http://schemas.microsoft.com/office/drawing/2014/main" id="{7AC784A3-725E-71A4-AFF6-7018BFAA88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9863" y="1196975"/>
              <a:ext cx="0" cy="1190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Line 321">
              <a:extLst>
                <a:ext uri="{FF2B5EF4-FFF2-40B4-BE49-F238E27FC236}">
                  <a16:creationId xmlns:a16="http://schemas.microsoft.com/office/drawing/2014/main" id="{08ACFA77-3C81-D42F-CC2D-D5A9DD0BC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67650" y="1196975"/>
              <a:ext cx="0" cy="1190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322">
              <a:extLst>
                <a:ext uri="{FF2B5EF4-FFF2-40B4-BE49-F238E27FC236}">
                  <a16:creationId xmlns:a16="http://schemas.microsoft.com/office/drawing/2014/main" id="{B3462B39-47D6-2FDD-F17F-E790F7F51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400" y="1196975"/>
              <a:ext cx="77788" cy="77788"/>
            </a:xfrm>
            <a:custGeom>
              <a:avLst/>
              <a:gdLst>
                <a:gd name="T0" fmla="*/ 49 w 49"/>
                <a:gd name="T1" fmla="*/ 24 h 49"/>
                <a:gd name="T2" fmla="*/ 49 w 49"/>
                <a:gd name="T3" fmla="*/ 24 h 49"/>
                <a:gd name="T4" fmla="*/ 49 w 49"/>
                <a:gd name="T5" fmla="*/ 30 h 49"/>
                <a:gd name="T6" fmla="*/ 48 w 49"/>
                <a:gd name="T7" fmla="*/ 34 h 49"/>
                <a:gd name="T8" fmla="*/ 45 w 49"/>
                <a:gd name="T9" fmla="*/ 38 h 49"/>
                <a:gd name="T10" fmla="*/ 42 w 49"/>
                <a:gd name="T11" fmla="*/ 42 h 49"/>
                <a:gd name="T12" fmla="*/ 39 w 49"/>
                <a:gd name="T13" fmla="*/ 45 h 49"/>
                <a:gd name="T14" fmla="*/ 35 w 49"/>
                <a:gd name="T15" fmla="*/ 48 h 49"/>
                <a:gd name="T16" fmla="*/ 30 w 49"/>
                <a:gd name="T17" fmla="*/ 49 h 49"/>
                <a:gd name="T18" fmla="*/ 25 w 49"/>
                <a:gd name="T19" fmla="*/ 49 h 49"/>
                <a:gd name="T20" fmla="*/ 25 w 49"/>
                <a:gd name="T21" fmla="*/ 49 h 49"/>
                <a:gd name="T22" fmla="*/ 20 w 49"/>
                <a:gd name="T23" fmla="*/ 49 h 49"/>
                <a:gd name="T24" fmla="*/ 15 w 49"/>
                <a:gd name="T25" fmla="*/ 48 h 49"/>
                <a:gd name="T26" fmla="*/ 11 w 49"/>
                <a:gd name="T27" fmla="*/ 45 h 49"/>
                <a:gd name="T28" fmla="*/ 7 w 49"/>
                <a:gd name="T29" fmla="*/ 42 h 49"/>
                <a:gd name="T30" fmla="*/ 4 w 49"/>
                <a:gd name="T31" fmla="*/ 38 h 49"/>
                <a:gd name="T32" fmla="*/ 1 w 49"/>
                <a:gd name="T33" fmla="*/ 34 h 49"/>
                <a:gd name="T34" fmla="*/ 0 w 49"/>
                <a:gd name="T35" fmla="*/ 30 h 49"/>
                <a:gd name="T36" fmla="*/ 0 w 49"/>
                <a:gd name="T37" fmla="*/ 24 h 49"/>
                <a:gd name="T38" fmla="*/ 0 w 49"/>
                <a:gd name="T39" fmla="*/ 24 h 49"/>
                <a:gd name="T40" fmla="*/ 0 w 49"/>
                <a:gd name="T41" fmla="*/ 20 h 49"/>
                <a:gd name="T42" fmla="*/ 1 w 49"/>
                <a:gd name="T43" fmla="*/ 16 h 49"/>
                <a:gd name="T44" fmla="*/ 4 w 49"/>
                <a:gd name="T45" fmla="*/ 11 h 49"/>
                <a:gd name="T46" fmla="*/ 7 w 49"/>
                <a:gd name="T47" fmla="*/ 7 h 49"/>
                <a:gd name="T48" fmla="*/ 11 w 49"/>
                <a:gd name="T49" fmla="*/ 4 h 49"/>
                <a:gd name="T50" fmla="*/ 15 w 49"/>
                <a:gd name="T51" fmla="*/ 2 h 49"/>
                <a:gd name="T52" fmla="*/ 20 w 49"/>
                <a:gd name="T53" fmla="*/ 0 h 49"/>
                <a:gd name="T54" fmla="*/ 25 w 49"/>
                <a:gd name="T55" fmla="*/ 0 h 49"/>
                <a:gd name="T56" fmla="*/ 25 w 49"/>
                <a:gd name="T57" fmla="*/ 0 h 49"/>
                <a:gd name="T58" fmla="*/ 30 w 49"/>
                <a:gd name="T59" fmla="*/ 0 h 49"/>
                <a:gd name="T60" fmla="*/ 35 w 49"/>
                <a:gd name="T61" fmla="*/ 2 h 49"/>
                <a:gd name="T62" fmla="*/ 39 w 49"/>
                <a:gd name="T63" fmla="*/ 4 h 49"/>
                <a:gd name="T64" fmla="*/ 42 w 49"/>
                <a:gd name="T65" fmla="*/ 7 h 49"/>
                <a:gd name="T66" fmla="*/ 45 w 49"/>
                <a:gd name="T67" fmla="*/ 11 h 49"/>
                <a:gd name="T68" fmla="*/ 48 w 49"/>
                <a:gd name="T69" fmla="*/ 16 h 49"/>
                <a:gd name="T70" fmla="*/ 49 w 49"/>
                <a:gd name="T71" fmla="*/ 20 h 49"/>
                <a:gd name="T72" fmla="*/ 49 w 49"/>
                <a:gd name="T73" fmla="*/ 24 h 49"/>
                <a:gd name="T74" fmla="*/ 49 w 49"/>
                <a:gd name="T7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49">
                  <a:moveTo>
                    <a:pt x="49" y="24"/>
                  </a:moveTo>
                  <a:lnTo>
                    <a:pt x="49" y="24"/>
                  </a:lnTo>
                  <a:lnTo>
                    <a:pt x="49" y="30"/>
                  </a:lnTo>
                  <a:lnTo>
                    <a:pt x="48" y="34"/>
                  </a:lnTo>
                  <a:lnTo>
                    <a:pt x="45" y="38"/>
                  </a:lnTo>
                  <a:lnTo>
                    <a:pt x="42" y="42"/>
                  </a:lnTo>
                  <a:lnTo>
                    <a:pt x="39" y="45"/>
                  </a:lnTo>
                  <a:lnTo>
                    <a:pt x="35" y="48"/>
                  </a:lnTo>
                  <a:lnTo>
                    <a:pt x="30" y="49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0" y="49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4" y="38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2"/>
                  </a:lnTo>
                  <a:lnTo>
                    <a:pt x="39" y="4"/>
                  </a:lnTo>
                  <a:lnTo>
                    <a:pt x="42" y="7"/>
                  </a:lnTo>
                  <a:lnTo>
                    <a:pt x="45" y="11"/>
                  </a:lnTo>
                  <a:lnTo>
                    <a:pt x="48" y="16"/>
                  </a:lnTo>
                  <a:lnTo>
                    <a:pt x="49" y="20"/>
                  </a:lnTo>
                  <a:lnTo>
                    <a:pt x="49" y="24"/>
                  </a:lnTo>
                  <a:lnTo>
                    <a:pt x="49" y="24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Line 323">
              <a:extLst>
                <a:ext uri="{FF2B5EF4-FFF2-40B4-BE49-F238E27FC236}">
                  <a16:creationId xmlns:a16="http://schemas.microsoft.com/office/drawing/2014/main" id="{8C4C5441-94DB-C10C-ADB4-88B2BBB13B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1433513"/>
              <a:ext cx="474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6" name="Rechteck 235">
            <a:extLst>
              <a:ext uri="{FF2B5EF4-FFF2-40B4-BE49-F238E27FC236}">
                <a16:creationId xmlns:a16="http://schemas.microsoft.com/office/drawing/2014/main" id="{6B2FB962-5CAA-7823-FAAB-CB294C668D0C}"/>
              </a:ext>
            </a:extLst>
          </p:cNvPr>
          <p:cNvSpPr/>
          <p:nvPr/>
        </p:nvSpPr>
        <p:spPr>
          <a:xfrm>
            <a:off x="4706355" y="3494360"/>
            <a:ext cx="6768002" cy="5269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Updated in 2026: </a:t>
            </a:r>
            <a:r>
              <a:rPr lang="en-US" sz="1400" b="1" kern="0">
                <a:solidFill>
                  <a:srgbClr val="002D64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 Programming with Python</a:t>
            </a:r>
            <a:endParaRPr lang="en-US" sz="1400" b="1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7" name="Rechteck 236">
            <a:extLst>
              <a:ext uri="{FF2B5EF4-FFF2-40B4-BE49-F238E27FC236}">
                <a16:creationId xmlns:a16="http://schemas.microsoft.com/office/drawing/2014/main" id="{EA53BB4C-62C2-3C76-CF09-A6D9358133CB}"/>
              </a:ext>
            </a:extLst>
          </p:cNvPr>
          <p:cNvSpPr/>
          <p:nvPr/>
        </p:nvSpPr>
        <p:spPr>
          <a:xfrm>
            <a:off x="4706355" y="4131712"/>
            <a:ext cx="6768002" cy="54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New: </a:t>
            </a:r>
            <a:r>
              <a:rPr lang="en-US" sz="1400" b="1" kern="0">
                <a:solidFill>
                  <a:srgbClr val="002D64"/>
                </a:solidFill>
                <a:latin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Agentic AI</a:t>
            </a:r>
            <a:endParaRPr lang="en-US" sz="1400" b="1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8" name="Rechteck 237">
            <a:extLst>
              <a:ext uri="{FF2B5EF4-FFF2-40B4-BE49-F238E27FC236}">
                <a16:creationId xmlns:a16="http://schemas.microsoft.com/office/drawing/2014/main" id="{B6951509-6F1A-7A0B-55E4-E31518C5B6B5}"/>
              </a:ext>
            </a:extLst>
          </p:cNvPr>
          <p:cNvSpPr/>
          <p:nvPr/>
        </p:nvSpPr>
        <p:spPr>
          <a:xfrm>
            <a:off x="4706355" y="4771099"/>
            <a:ext cx="6768002" cy="54741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>
                <a:solidFill>
                  <a:srgbClr val="C00000"/>
                </a:solidFill>
                <a:latin typeface="Arial"/>
              </a:rPr>
              <a:t>N</a:t>
            </a:r>
            <a:r>
              <a:rPr kumimoji="0" lang="en-US" sz="1400" i="0" u="none" strike="noStrike" kern="0" cap="none" spc="0" normalizeH="0" baseline="0" noProof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ew</a:t>
            </a: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en-US" sz="1400" b="1" kern="0">
                <a:solidFill>
                  <a:srgbClr val="002D64"/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Anthropic Engineer</a:t>
            </a:r>
            <a:endParaRPr lang="en-US" sz="1400" b="1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9" name="Rechteck 238">
            <a:extLst>
              <a:ext uri="{FF2B5EF4-FFF2-40B4-BE49-F238E27FC236}">
                <a16:creationId xmlns:a16="http://schemas.microsoft.com/office/drawing/2014/main" id="{50600E0F-E1FA-66DE-DB47-59132E6A4B10}"/>
              </a:ext>
            </a:extLst>
          </p:cNvPr>
          <p:cNvSpPr/>
          <p:nvPr/>
        </p:nvSpPr>
        <p:spPr>
          <a:xfrm>
            <a:off x="4706355" y="5413406"/>
            <a:ext cx="6768001" cy="54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Brand new: </a:t>
            </a:r>
            <a:r>
              <a:rPr lang="en-US" sz="1400" b="1" kern="0">
                <a:solidFill>
                  <a:srgbClr val="002D64"/>
                </a:solidFill>
                <a:latin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 Security Engineer</a:t>
            </a:r>
            <a:endParaRPr lang="en-US" sz="1400" b="1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44" name="AutoShape 2">
            <a:extLst>
              <a:ext uri="{FF2B5EF4-FFF2-40B4-BE49-F238E27FC236}">
                <a16:creationId xmlns:a16="http://schemas.microsoft.com/office/drawing/2014/main" id="{DCCA46D5-46A4-2EEE-3231-AA2B758EAC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4851097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50" name="Freeform 13">
            <a:extLst>
              <a:ext uri="{FF2B5EF4-FFF2-40B4-BE49-F238E27FC236}">
                <a16:creationId xmlns:a16="http://schemas.microsoft.com/office/drawing/2014/main" id="{EC99B97B-77CB-714F-5F32-9161028F59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63623" y="5489776"/>
            <a:ext cx="269478" cy="360000"/>
          </a:xfrm>
          <a:custGeom>
            <a:avLst/>
            <a:gdLst>
              <a:gd name="T0" fmla="*/ 1178 w 1414"/>
              <a:gd name="T1" fmla="*/ 472 h 1889"/>
              <a:gd name="T2" fmla="*/ 1176 w 1414"/>
              <a:gd name="T3" fmla="*/ 424 h 1889"/>
              <a:gd name="T4" fmla="*/ 1164 w 1414"/>
              <a:gd name="T5" fmla="*/ 354 h 1889"/>
              <a:gd name="T6" fmla="*/ 1141 w 1414"/>
              <a:gd name="T7" fmla="*/ 288 h 1889"/>
              <a:gd name="T8" fmla="*/ 1110 w 1414"/>
              <a:gd name="T9" fmla="*/ 228 h 1889"/>
              <a:gd name="T10" fmla="*/ 1070 w 1414"/>
              <a:gd name="T11" fmla="*/ 173 h 1889"/>
              <a:gd name="T12" fmla="*/ 1023 w 1414"/>
              <a:gd name="T13" fmla="*/ 124 h 1889"/>
              <a:gd name="T14" fmla="*/ 970 w 1414"/>
              <a:gd name="T15" fmla="*/ 81 h 1889"/>
              <a:gd name="T16" fmla="*/ 911 w 1414"/>
              <a:gd name="T17" fmla="*/ 47 h 1889"/>
              <a:gd name="T18" fmla="*/ 847 w 1414"/>
              <a:gd name="T19" fmla="*/ 21 h 1889"/>
              <a:gd name="T20" fmla="*/ 779 w 1414"/>
              <a:gd name="T21" fmla="*/ 6 h 1889"/>
              <a:gd name="T22" fmla="*/ 706 w 1414"/>
              <a:gd name="T23" fmla="*/ 0 h 1889"/>
              <a:gd name="T24" fmla="*/ 658 w 1414"/>
              <a:gd name="T25" fmla="*/ 3 h 1889"/>
              <a:gd name="T26" fmla="*/ 588 w 1414"/>
              <a:gd name="T27" fmla="*/ 16 h 1889"/>
              <a:gd name="T28" fmla="*/ 523 w 1414"/>
              <a:gd name="T29" fmla="*/ 38 h 1889"/>
              <a:gd name="T30" fmla="*/ 463 w 1414"/>
              <a:gd name="T31" fmla="*/ 69 h 1889"/>
              <a:gd name="T32" fmla="*/ 407 w 1414"/>
              <a:gd name="T33" fmla="*/ 108 h 1889"/>
              <a:gd name="T34" fmla="*/ 358 w 1414"/>
              <a:gd name="T35" fmla="*/ 155 h 1889"/>
              <a:gd name="T36" fmla="*/ 316 w 1414"/>
              <a:gd name="T37" fmla="*/ 208 h 1889"/>
              <a:gd name="T38" fmla="*/ 281 w 1414"/>
              <a:gd name="T39" fmla="*/ 268 h 1889"/>
              <a:gd name="T40" fmla="*/ 257 w 1414"/>
              <a:gd name="T41" fmla="*/ 332 h 1889"/>
              <a:gd name="T42" fmla="*/ 240 w 1414"/>
              <a:gd name="T43" fmla="*/ 401 h 1889"/>
              <a:gd name="T44" fmla="*/ 235 w 1414"/>
              <a:gd name="T45" fmla="*/ 472 h 1889"/>
              <a:gd name="T46" fmla="*/ 39 w 1414"/>
              <a:gd name="T47" fmla="*/ 708 h 1889"/>
              <a:gd name="T48" fmla="*/ 16 w 1414"/>
              <a:gd name="T49" fmla="*/ 715 h 1889"/>
              <a:gd name="T50" fmla="*/ 2 w 1414"/>
              <a:gd name="T51" fmla="*/ 733 h 1889"/>
              <a:gd name="T52" fmla="*/ 0 w 1414"/>
              <a:gd name="T53" fmla="*/ 1849 h 1889"/>
              <a:gd name="T54" fmla="*/ 2 w 1414"/>
              <a:gd name="T55" fmla="*/ 1864 h 1889"/>
              <a:gd name="T56" fmla="*/ 16 w 1414"/>
              <a:gd name="T57" fmla="*/ 1882 h 1889"/>
              <a:gd name="T58" fmla="*/ 39 w 1414"/>
              <a:gd name="T59" fmla="*/ 1889 h 1889"/>
              <a:gd name="T60" fmla="*/ 1383 w 1414"/>
              <a:gd name="T61" fmla="*/ 1888 h 1889"/>
              <a:gd name="T62" fmla="*/ 1403 w 1414"/>
              <a:gd name="T63" fmla="*/ 1877 h 1889"/>
              <a:gd name="T64" fmla="*/ 1413 w 1414"/>
              <a:gd name="T65" fmla="*/ 1857 h 1889"/>
              <a:gd name="T66" fmla="*/ 1414 w 1414"/>
              <a:gd name="T67" fmla="*/ 747 h 1889"/>
              <a:gd name="T68" fmla="*/ 1407 w 1414"/>
              <a:gd name="T69" fmla="*/ 726 h 1889"/>
              <a:gd name="T70" fmla="*/ 1390 w 1414"/>
              <a:gd name="T71" fmla="*/ 712 h 1889"/>
              <a:gd name="T72" fmla="*/ 1375 w 1414"/>
              <a:gd name="T73" fmla="*/ 708 h 1889"/>
              <a:gd name="T74" fmla="*/ 315 w 1414"/>
              <a:gd name="T75" fmla="*/ 452 h 1889"/>
              <a:gd name="T76" fmla="*/ 321 w 1414"/>
              <a:gd name="T77" fmla="*/ 393 h 1889"/>
              <a:gd name="T78" fmla="*/ 338 w 1414"/>
              <a:gd name="T79" fmla="*/ 337 h 1889"/>
              <a:gd name="T80" fmla="*/ 361 w 1414"/>
              <a:gd name="T81" fmla="*/ 285 h 1889"/>
              <a:gd name="T82" fmla="*/ 391 w 1414"/>
              <a:gd name="T83" fmla="*/ 237 h 1889"/>
              <a:gd name="T84" fmla="*/ 429 w 1414"/>
              <a:gd name="T85" fmla="*/ 195 h 1889"/>
              <a:gd name="T86" fmla="*/ 472 w 1414"/>
              <a:gd name="T87" fmla="*/ 157 h 1889"/>
              <a:gd name="T88" fmla="*/ 519 w 1414"/>
              <a:gd name="T89" fmla="*/ 127 h 1889"/>
              <a:gd name="T90" fmla="*/ 572 w 1414"/>
              <a:gd name="T91" fmla="*/ 102 h 1889"/>
              <a:gd name="T92" fmla="*/ 627 w 1414"/>
              <a:gd name="T93" fmla="*/ 87 h 1889"/>
              <a:gd name="T94" fmla="*/ 686 w 1414"/>
              <a:gd name="T95" fmla="*/ 79 h 1889"/>
              <a:gd name="T96" fmla="*/ 726 w 1414"/>
              <a:gd name="T97" fmla="*/ 79 h 1889"/>
              <a:gd name="T98" fmla="*/ 785 w 1414"/>
              <a:gd name="T99" fmla="*/ 87 h 1889"/>
              <a:gd name="T100" fmla="*/ 842 w 1414"/>
              <a:gd name="T101" fmla="*/ 102 h 1889"/>
              <a:gd name="T102" fmla="*/ 893 w 1414"/>
              <a:gd name="T103" fmla="*/ 127 h 1889"/>
              <a:gd name="T104" fmla="*/ 941 w 1414"/>
              <a:gd name="T105" fmla="*/ 157 h 1889"/>
              <a:gd name="T106" fmla="*/ 985 w 1414"/>
              <a:gd name="T107" fmla="*/ 195 h 1889"/>
              <a:gd name="T108" fmla="*/ 1021 w 1414"/>
              <a:gd name="T109" fmla="*/ 237 h 1889"/>
              <a:gd name="T110" fmla="*/ 1052 w 1414"/>
              <a:gd name="T111" fmla="*/ 285 h 1889"/>
              <a:gd name="T112" fmla="*/ 1076 w 1414"/>
              <a:gd name="T113" fmla="*/ 337 h 1889"/>
              <a:gd name="T114" fmla="*/ 1091 w 1414"/>
              <a:gd name="T115" fmla="*/ 393 h 1889"/>
              <a:gd name="T116" fmla="*/ 1099 w 1414"/>
              <a:gd name="T117" fmla="*/ 452 h 1889"/>
              <a:gd name="T118" fmla="*/ 314 w 1414"/>
              <a:gd name="T119" fmla="*/ 708 h 1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14" h="1889">
                <a:moveTo>
                  <a:pt x="1375" y="708"/>
                </a:moveTo>
                <a:lnTo>
                  <a:pt x="1178" y="708"/>
                </a:lnTo>
                <a:lnTo>
                  <a:pt x="1178" y="472"/>
                </a:lnTo>
                <a:lnTo>
                  <a:pt x="1178" y="472"/>
                </a:lnTo>
                <a:lnTo>
                  <a:pt x="1178" y="448"/>
                </a:lnTo>
                <a:lnTo>
                  <a:pt x="1176" y="424"/>
                </a:lnTo>
                <a:lnTo>
                  <a:pt x="1173" y="401"/>
                </a:lnTo>
                <a:lnTo>
                  <a:pt x="1168" y="378"/>
                </a:lnTo>
                <a:lnTo>
                  <a:pt x="1164" y="354"/>
                </a:lnTo>
                <a:lnTo>
                  <a:pt x="1157" y="332"/>
                </a:lnTo>
                <a:lnTo>
                  <a:pt x="1149" y="311"/>
                </a:lnTo>
                <a:lnTo>
                  <a:pt x="1141" y="288"/>
                </a:lnTo>
                <a:lnTo>
                  <a:pt x="1131" y="268"/>
                </a:lnTo>
                <a:lnTo>
                  <a:pt x="1121" y="247"/>
                </a:lnTo>
                <a:lnTo>
                  <a:pt x="1110" y="228"/>
                </a:lnTo>
                <a:lnTo>
                  <a:pt x="1098" y="208"/>
                </a:lnTo>
                <a:lnTo>
                  <a:pt x="1085" y="190"/>
                </a:lnTo>
                <a:lnTo>
                  <a:pt x="1070" y="173"/>
                </a:lnTo>
                <a:lnTo>
                  <a:pt x="1056" y="155"/>
                </a:lnTo>
                <a:lnTo>
                  <a:pt x="1040" y="139"/>
                </a:lnTo>
                <a:lnTo>
                  <a:pt x="1023" y="124"/>
                </a:lnTo>
                <a:lnTo>
                  <a:pt x="1007" y="108"/>
                </a:lnTo>
                <a:lnTo>
                  <a:pt x="989" y="95"/>
                </a:lnTo>
                <a:lnTo>
                  <a:pt x="970" y="81"/>
                </a:lnTo>
                <a:lnTo>
                  <a:pt x="951" y="69"/>
                </a:lnTo>
                <a:lnTo>
                  <a:pt x="931" y="58"/>
                </a:lnTo>
                <a:lnTo>
                  <a:pt x="911" y="47"/>
                </a:lnTo>
                <a:lnTo>
                  <a:pt x="890" y="38"/>
                </a:lnTo>
                <a:lnTo>
                  <a:pt x="869" y="29"/>
                </a:lnTo>
                <a:lnTo>
                  <a:pt x="847" y="21"/>
                </a:lnTo>
                <a:lnTo>
                  <a:pt x="824" y="16"/>
                </a:lnTo>
                <a:lnTo>
                  <a:pt x="802" y="10"/>
                </a:lnTo>
                <a:lnTo>
                  <a:pt x="779" y="6"/>
                </a:lnTo>
                <a:lnTo>
                  <a:pt x="755" y="3"/>
                </a:lnTo>
                <a:lnTo>
                  <a:pt x="731" y="1"/>
                </a:lnTo>
                <a:lnTo>
                  <a:pt x="706" y="0"/>
                </a:lnTo>
                <a:lnTo>
                  <a:pt x="706" y="0"/>
                </a:lnTo>
                <a:lnTo>
                  <a:pt x="682" y="1"/>
                </a:lnTo>
                <a:lnTo>
                  <a:pt x="658" y="3"/>
                </a:lnTo>
                <a:lnTo>
                  <a:pt x="635" y="6"/>
                </a:lnTo>
                <a:lnTo>
                  <a:pt x="612" y="10"/>
                </a:lnTo>
                <a:lnTo>
                  <a:pt x="588" y="16"/>
                </a:lnTo>
                <a:lnTo>
                  <a:pt x="566" y="21"/>
                </a:lnTo>
                <a:lnTo>
                  <a:pt x="545" y="29"/>
                </a:lnTo>
                <a:lnTo>
                  <a:pt x="523" y="38"/>
                </a:lnTo>
                <a:lnTo>
                  <a:pt x="503" y="47"/>
                </a:lnTo>
                <a:lnTo>
                  <a:pt x="482" y="58"/>
                </a:lnTo>
                <a:lnTo>
                  <a:pt x="463" y="69"/>
                </a:lnTo>
                <a:lnTo>
                  <a:pt x="443" y="81"/>
                </a:lnTo>
                <a:lnTo>
                  <a:pt x="425" y="95"/>
                </a:lnTo>
                <a:lnTo>
                  <a:pt x="407" y="108"/>
                </a:lnTo>
                <a:lnTo>
                  <a:pt x="389" y="124"/>
                </a:lnTo>
                <a:lnTo>
                  <a:pt x="374" y="139"/>
                </a:lnTo>
                <a:lnTo>
                  <a:pt x="358" y="155"/>
                </a:lnTo>
                <a:lnTo>
                  <a:pt x="342" y="173"/>
                </a:lnTo>
                <a:lnTo>
                  <a:pt x="329" y="190"/>
                </a:lnTo>
                <a:lnTo>
                  <a:pt x="316" y="208"/>
                </a:lnTo>
                <a:lnTo>
                  <a:pt x="304" y="228"/>
                </a:lnTo>
                <a:lnTo>
                  <a:pt x="292" y="247"/>
                </a:lnTo>
                <a:lnTo>
                  <a:pt x="281" y="268"/>
                </a:lnTo>
                <a:lnTo>
                  <a:pt x="272" y="288"/>
                </a:lnTo>
                <a:lnTo>
                  <a:pt x="263" y="311"/>
                </a:lnTo>
                <a:lnTo>
                  <a:pt x="257" y="332"/>
                </a:lnTo>
                <a:lnTo>
                  <a:pt x="250" y="354"/>
                </a:lnTo>
                <a:lnTo>
                  <a:pt x="245" y="378"/>
                </a:lnTo>
                <a:lnTo>
                  <a:pt x="240" y="401"/>
                </a:lnTo>
                <a:lnTo>
                  <a:pt x="238" y="424"/>
                </a:lnTo>
                <a:lnTo>
                  <a:pt x="236" y="448"/>
                </a:lnTo>
                <a:lnTo>
                  <a:pt x="235" y="472"/>
                </a:lnTo>
                <a:lnTo>
                  <a:pt x="235" y="708"/>
                </a:lnTo>
                <a:lnTo>
                  <a:pt x="39" y="708"/>
                </a:lnTo>
                <a:lnTo>
                  <a:pt x="39" y="708"/>
                </a:lnTo>
                <a:lnTo>
                  <a:pt x="31" y="709"/>
                </a:lnTo>
                <a:lnTo>
                  <a:pt x="23" y="712"/>
                </a:lnTo>
                <a:lnTo>
                  <a:pt x="16" y="715"/>
                </a:lnTo>
                <a:lnTo>
                  <a:pt x="11" y="719"/>
                </a:lnTo>
                <a:lnTo>
                  <a:pt x="6" y="726"/>
                </a:lnTo>
                <a:lnTo>
                  <a:pt x="2" y="733"/>
                </a:lnTo>
                <a:lnTo>
                  <a:pt x="0" y="739"/>
                </a:lnTo>
                <a:lnTo>
                  <a:pt x="0" y="747"/>
                </a:lnTo>
                <a:lnTo>
                  <a:pt x="0" y="1849"/>
                </a:lnTo>
                <a:lnTo>
                  <a:pt x="0" y="1849"/>
                </a:lnTo>
                <a:lnTo>
                  <a:pt x="0" y="1857"/>
                </a:lnTo>
                <a:lnTo>
                  <a:pt x="2" y="1864"/>
                </a:lnTo>
                <a:lnTo>
                  <a:pt x="6" y="1871"/>
                </a:lnTo>
                <a:lnTo>
                  <a:pt x="11" y="1877"/>
                </a:lnTo>
                <a:lnTo>
                  <a:pt x="16" y="1882"/>
                </a:lnTo>
                <a:lnTo>
                  <a:pt x="23" y="1885"/>
                </a:lnTo>
                <a:lnTo>
                  <a:pt x="31" y="1888"/>
                </a:lnTo>
                <a:lnTo>
                  <a:pt x="39" y="1889"/>
                </a:lnTo>
                <a:lnTo>
                  <a:pt x="1375" y="1889"/>
                </a:lnTo>
                <a:lnTo>
                  <a:pt x="1375" y="1889"/>
                </a:lnTo>
                <a:lnTo>
                  <a:pt x="1383" y="1888"/>
                </a:lnTo>
                <a:lnTo>
                  <a:pt x="1390" y="1885"/>
                </a:lnTo>
                <a:lnTo>
                  <a:pt x="1396" y="1882"/>
                </a:lnTo>
                <a:lnTo>
                  <a:pt x="1403" y="1877"/>
                </a:lnTo>
                <a:lnTo>
                  <a:pt x="1407" y="1871"/>
                </a:lnTo>
                <a:lnTo>
                  <a:pt x="1411" y="1864"/>
                </a:lnTo>
                <a:lnTo>
                  <a:pt x="1413" y="1857"/>
                </a:lnTo>
                <a:lnTo>
                  <a:pt x="1414" y="1849"/>
                </a:lnTo>
                <a:lnTo>
                  <a:pt x="1414" y="747"/>
                </a:lnTo>
                <a:lnTo>
                  <a:pt x="1414" y="747"/>
                </a:lnTo>
                <a:lnTo>
                  <a:pt x="1413" y="739"/>
                </a:lnTo>
                <a:lnTo>
                  <a:pt x="1411" y="733"/>
                </a:lnTo>
                <a:lnTo>
                  <a:pt x="1407" y="726"/>
                </a:lnTo>
                <a:lnTo>
                  <a:pt x="1403" y="719"/>
                </a:lnTo>
                <a:lnTo>
                  <a:pt x="1396" y="715"/>
                </a:lnTo>
                <a:lnTo>
                  <a:pt x="1390" y="712"/>
                </a:lnTo>
                <a:lnTo>
                  <a:pt x="1383" y="709"/>
                </a:lnTo>
                <a:lnTo>
                  <a:pt x="1375" y="708"/>
                </a:lnTo>
                <a:lnTo>
                  <a:pt x="1375" y="708"/>
                </a:lnTo>
                <a:close/>
                <a:moveTo>
                  <a:pt x="314" y="472"/>
                </a:moveTo>
                <a:lnTo>
                  <a:pt x="314" y="472"/>
                </a:lnTo>
                <a:lnTo>
                  <a:pt x="315" y="452"/>
                </a:lnTo>
                <a:lnTo>
                  <a:pt x="316" y="432"/>
                </a:lnTo>
                <a:lnTo>
                  <a:pt x="318" y="412"/>
                </a:lnTo>
                <a:lnTo>
                  <a:pt x="321" y="393"/>
                </a:lnTo>
                <a:lnTo>
                  <a:pt x="326" y="374"/>
                </a:lnTo>
                <a:lnTo>
                  <a:pt x="331" y="355"/>
                </a:lnTo>
                <a:lnTo>
                  <a:pt x="338" y="337"/>
                </a:lnTo>
                <a:lnTo>
                  <a:pt x="345" y="320"/>
                </a:lnTo>
                <a:lnTo>
                  <a:pt x="352" y="302"/>
                </a:lnTo>
                <a:lnTo>
                  <a:pt x="361" y="285"/>
                </a:lnTo>
                <a:lnTo>
                  <a:pt x="370" y="268"/>
                </a:lnTo>
                <a:lnTo>
                  <a:pt x="380" y="253"/>
                </a:lnTo>
                <a:lnTo>
                  <a:pt x="391" y="237"/>
                </a:lnTo>
                <a:lnTo>
                  <a:pt x="404" y="223"/>
                </a:lnTo>
                <a:lnTo>
                  <a:pt x="416" y="208"/>
                </a:lnTo>
                <a:lnTo>
                  <a:pt x="429" y="195"/>
                </a:lnTo>
                <a:lnTo>
                  <a:pt x="443" y="182"/>
                </a:lnTo>
                <a:lnTo>
                  <a:pt x="457" y="169"/>
                </a:lnTo>
                <a:lnTo>
                  <a:pt x="472" y="157"/>
                </a:lnTo>
                <a:lnTo>
                  <a:pt x="487" y="146"/>
                </a:lnTo>
                <a:lnTo>
                  <a:pt x="503" y="136"/>
                </a:lnTo>
                <a:lnTo>
                  <a:pt x="519" y="127"/>
                </a:lnTo>
                <a:lnTo>
                  <a:pt x="536" y="118"/>
                </a:lnTo>
                <a:lnTo>
                  <a:pt x="554" y="110"/>
                </a:lnTo>
                <a:lnTo>
                  <a:pt x="572" y="102"/>
                </a:lnTo>
                <a:lnTo>
                  <a:pt x="589" y="97"/>
                </a:lnTo>
                <a:lnTo>
                  <a:pt x="608" y="91"/>
                </a:lnTo>
                <a:lnTo>
                  <a:pt x="627" y="87"/>
                </a:lnTo>
                <a:lnTo>
                  <a:pt x="647" y="84"/>
                </a:lnTo>
                <a:lnTo>
                  <a:pt x="666" y="81"/>
                </a:lnTo>
                <a:lnTo>
                  <a:pt x="686" y="79"/>
                </a:lnTo>
                <a:lnTo>
                  <a:pt x="706" y="79"/>
                </a:lnTo>
                <a:lnTo>
                  <a:pt x="706" y="79"/>
                </a:lnTo>
                <a:lnTo>
                  <a:pt x="726" y="79"/>
                </a:lnTo>
                <a:lnTo>
                  <a:pt x="746" y="81"/>
                </a:lnTo>
                <a:lnTo>
                  <a:pt x="766" y="84"/>
                </a:lnTo>
                <a:lnTo>
                  <a:pt x="785" y="87"/>
                </a:lnTo>
                <a:lnTo>
                  <a:pt x="804" y="91"/>
                </a:lnTo>
                <a:lnTo>
                  <a:pt x="823" y="97"/>
                </a:lnTo>
                <a:lnTo>
                  <a:pt x="842" y="102"/>
                </a:lnTo>
                <a:lnTo>
                  <a:pt x="860" y="110"/>
                </a:lnTo>
                <a:lnTo>
                  <a:pt x="877" y="118"/>
                </a:lnTo>
                <a:lnTo>
                  <a:pt x="893" y="127"/>
                </a:lnTo>
                <a:lnTo>
                  <a:pt x="910" y="136"/>
                </a:lnTo>
                <a:lnTo>
                  <a:pt x="927" y="146"/>
                </a:lnTo>
                <a:lnTo>
                  <a:pt x="941" y="157"/>
                </a:lnTo>
                <a:lnTo>
                  <a:pt x="957" y="169"/>
                </a:lnTo>
                <a:lnTo>
                  <a:pt x="971" y="182"/>
                </a:lnTo>
                <a:lnTo>
                  <a:pt x="985" y="195"/>
                </a:lnTo>
                <a:lnTo>
                  <a:pt x="998" y="208"/>
                </a:lnTo>
                <a:lnTo>
                  <a:pt x="1010" y="223"/>
                </a:lnTo>
                <a:lnTo>
                  <a:pt x="1021" y="237"/>
                </a:lnTo>
                <a:lnTo>
                  <a:pt x="1032" y="253"/>
                </a:lnTo>
                <a:lnTo>
                  <a:pt x="1042" y="268"/>
                </a:lnTo>
                <a:lnTo>
                  <a:pt x="1052" y="285"/>
                </a:lnTo>
                <a:lnTo>
                  <a:pt x="1061" y="302"/>
                </a:lnTo>
                <a:lnTo>
                  <a:pt x="1069" y="320"/>
                </a:lnTo>
                <a:lnTo>
                  <a:pt x="1076" y="337"/>
                </a:lnTo>
                <a:lnTo>
                  <a:pt x="1082" y="355"/>
                </a:lnTo>
                <a:lnTo>
                  <a:pt x="1087" y="374"/>
                </a:lnTo>
                <a:lnTo>
                  <a:pt x="1091" y="393"/>
                </a:lnTo>
                <a:lnTo>
                  <a:pt x="1095" y="412"/>
                </a:lnTo>
                <a:lnTo>
                  <a:pt x="1098" y="432"/>
                </a:lnTo>
                <a:lnTo>
                  <a:pt x="1099" y="452"/>
                </a:lnTo>
                <a:lnTo>
                  <a:pt x="1099" y="472"/>
                </a:lnTo>
                <a:lnTo>
                  <a:pt x="1099" y="708"/>
                </a:lnTo>
                <a:lnTo>
                  <a:pt x="314" y="708"/>
                </a:lnTo>
                <a:lnTo>
                  <a:pt x="314" y="47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51" name="Gruppieren 250">
            <a:extLst>
              <a:ext uri="{FF2B5EF4-FFF2-40B4-BE49-F238E27FC236}">
                <a16:creationId xmlns:a16="http://schemas.microsoft.com/office/drawing/2014/main" id="{97EA8B25-3065-BFEF-60EF-A9F44729EF06}"/>
              </a:ext>
            </a:extLst>
          </p:cNvPr>
          <p:cNvGrpSpPr>
            <a:grpSpLocks noChangeAspect="1"/>
          </p:cNvGrpSpPr>
          <p:nvPr/>
        </p:nvGrpSpPr>
        <p:grpSpPr>
          <a:xfrm>
            <a:off x="407217" y="3557339"/>
            <a:ext cx="382289" cy="395240"/>
            <a:chOff x="9194801" y="5014913"/>
            <a:chExt cx="1358900" cy="1404937"/>
          </a:xfrm>
        </p:grpSpPr>
        <p:sp>
          <p:nvSpPr>
            <p:cNvPr id="252" name="Freeform 276">
              <a:extLst>
                <a:ext uri="{FF2B5EF4-FFF2-40B4-BE49-F238E27FC236}">
                  <a16:creationId xmlns:a16="http://schemas.microsoft.com/office/drawing/2014/main" id="{DB2E90D2-5C2C-746A-022B-270869606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4238" y="5014913"/>
              <a:ext cx="779463" cy="793750"/>
            </a:xfrm>
            <a:custGeom>
              <a:avLst/>
              <a:gdLst>
                <a:gd name="T0" fmla="*/ 1473 w 1473"/>
                <a:gd name="T1" fmla="*/ 977 h 1502"/>
                <a:gd name="T2" fmla="*/ 1300 w 1473"/>
                <a:gd name="T3" fmla="*/ 877 h 1502"/>
                <a:gd name="T4" fmla="*/ 1310 w 1473"/>
                <a:gd name="T5" fmla="*/ 815 h 1502"/>
                <a:gd name="T6" fmla="*/ 1313 w 1473"/>
                <a:gd name="T7" fmla="*/ 753 h 1502"/>
                <a:gd name="T8" fmla="*/ 1310 w 1473"/>
                <a:gd name="T9" fmla="*/ 690 h 1502"/>
                <a:gd name="T10" fmla="*/ 1299 w 1473"/>
                <a:gd name="T11" fmla="*/ 626 h 1502"/>
                <a:gd name="T12" fmla="*/ 1300 w 1473"/>
                <a:gd name="T13" fmla="*/ 225 h 1502"/>
                <a:gd name="T14" fmla="*/ 1133 w 1473"/>
                <a:gd name="T15" fmla="*/ 325 h 1502"/>
                <a:gd name="T16" fmla="*/ 1083 w 1473"/>
                <a:gd name="T17" fmla="*/ 286 h 1502"/>
                <a:gd name="T18" fmla="*/ 1027 w 1473"/>
                <a:gd name="T19" fmla="*/ 251 h 1502"/>
                <a:gd name="T20" fmla="*/ 972 w 1473"/>
                <a:gd name="T21" fmla="*/ 223 h 1502"/>
                <a:gd name="T22" fmla="*/ 924 w 1473"/>
                <a:gd name="T23" fmla="*/ 0 h 1502"/>
                <a:gd name="T24" fmla="*/ 577 w 1473"/>
                <a:gd name="T25" fmla="*/ 200 h 1502"/>
                <a:gd name="T26" fmla="*/ 556 w 1473"/>
                <a:gd name="T27" fmla="*/ 205 h 1502"/>
                <a:gd name="T28" fmla="*/ 518 w 1473"/>
                <a:gd name="T29" fmla="*/ 216 h 1502"/>
                <a:gd name="T30" fmla="*/ 486 w 1473"/>
                <a:gd name="T31" fmla="*/ 229 h 1502"/>
                <a:gd name="T32" fmla="*/ 458 w 1473"/>
                <a:gd name="T33" fmla="*/ 243 h 1502"/>
                <a:gd name="T34" fmla="*/ 421 w 1473"/>
                <a:gd name="T35" fmla="*/ 268 h 1502"/>
                <a:gd name="T36" fmla="*/ 376 w 1473"/>
                <a:gd name="T37" fmla="*/ 305 h 1502"/>
                <a:gd name="T38" fmla="*/ 176 w 1473"/>
                <a:gd name="T39" fmla="*/ 225 h 1502"/>
                <a:gd name="T40" fmla="*/ 174 w 1473"/>
                <a:gd name="T41" fmla="*/ 626 h 1502"/>
                <a:gd name="T42" fmla="*/ 168 w 1473"/>
                <a:gd name="T43" fmla="*/ 656 h 1502"/>
                <a:gd name="T44" fmla="*/ 161 w 1473"/>
                <a:gd name="T45" fmla="*/ 717 h 1502"/>
                <a:gd name="T46" fmla="*/ 161 w 1473"/>
                <a:gd name="T47" fmla="*/ 779 h 1502"/>
                <a:gd name="T48" fmla="*/ 168 w 1473"/>
                <a:gd name="T49" fmla="*/ 843 h 1502"/>
                <a:gd name="T50" fmla="*/ 0 w 1473"/>
                <a:gd name="T51" fmla="*/ 977 h 1502"/>
                <a:gd name="T52" fmla="*/ 353 w 1473"/>
                <a:gd name="T53" fmla="*/ 1176 h 1502"/>
                <a:gd name="T54" fmla="*/ 376 w 1473"/>
                <a:gd name="T55" fmla="*/ 1197 h 1502"/>
                <a:gd name="T56" fmla="*/ 421 w 1473"/>
                <a:gd name="T57" fmla="*/ 1235 h 1502"/>
                <a:gd name="T58" fmla="*/ 458 w 1473"/>
                <a:gd name="T59" fmla="*/ 1258 h 1502"/>
                <a:gd name="T60" fmla="*/ 486 w 1473"/>
                <a:gd name="T61" fmla="*/ 1273 h 1502"/>
                <a:gd name="T62" fmla="*/ 518 w 1473"/>
                <a:gd name="T63" fmla="*/ 1286 h 1502"/>
                <a:gd name="T64" fmla="*/ 556 w 1473"/>
                <a:gd name="T65" fmla="*/ 1296 h 1502"/>
                <a:gd name="T66" fmla="*/ 577 w 1473"/>
                <a:gd name="T67" fmla="*/ 1502 h 1502"/>
                <a:gd name="T68" fmla="*/ 924 w 1473"/>
                <a:gd name="T69" fmla="*/ 1302 h 1502"/>
                <a:gd name="T70" fmla="*/ 972 w 1473"/>
                <a:gd name="T71" fmla="*/ 1280 h 1502"/>
                <a:gd name="T72" fmla="*/ 1027 w 1473"/>
                <a:gd name="T73" fmla="*/ 1251 h 1502"/>
                <a:gd name="T74" fmla="*/ 1083 w 1473"/>
                <a:gd name="T75" fmla="*/ 1216 h 1502"/>
                <a:gd name="T76" fmla="*/ 1133 w 1473"/>
                <a:gd name="T77" fmla="*/ 117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73" h="1502">
                  <a:moveTo>
                    <a:pt x="1300" y="1276"/>
                  </a:moveTo>
                  <a:lnTo>
                    <a:pt x="1473" y="977"/>
                  </a:lnTo>
                  <a:lnTo>
                    <a:pt x="1300" y="877"/>
                  </a:lnTo>
                  <a:lnTo>
                    <a:pt x="1300" y="877"/>
                  </a:lnTo>
                  <a:lnTo>
                    <a:pt x="1306" y="846"/>
                  </a:lnTo>
                  <a:lnTo>
                    <a:pt x="1310" y="815"/>
                  </a:lnTo>
                  <a:lnTo>
                    <a:pt x="1312" y="784"/>
                  </a:lnTo>
                  <a:lnTo>
                    <a:pt x="1313" y="753"/>
                  </a:lnTo>
                  <a:lnTo>
                    <a:pt x="1313" y="722"/>
                  </a:lnTo>
                  <a:lnTo>
                    <a:pt x="1310" y="690"/>
                  </a:lnTo>
                  <a:lnTo>
                    <a:pt x="1306" y="658"/>
                  </a:lnTo>
                  <a:lnTo>
                    <a:pt x="1299" y="626"/>
                  </a:lnTo>
                  <a:lnTo>
                    <a:pt x="1473" y="526"/>
                  </a:lnTo>
                  <a:lnTo>
                    <a:pt x="1300" y="225"/>
                  </a:lnTo>
                  <a:lnTo>
                    <a:pt x="1133" y="325"/>
                  </a:lnTo>
                  <a:lnTo>
                    <a:pt x="1133" y="325"/>
                  </a:lnTo>
                  <a:lnTo>
                    <a:pt x="1109" y="305"/>
                  </a:lnTo>
                  <a:lnTo>
                    <a:pt x="1083" y="286"/>
                  </a:lnTo>
                  <a:lnTo>
                    <a:pt x="1056" y="268"/>
                  </a:lnTo>
                  <a:lnTo>
                    <a:pt x="1027" y="251"/>
                  </a:lnTo>
                  <a:lnTo>
                    <a:pt x="998" y="236"/>
                  </a:lnTo>
                  <a:lnTo>
                    <a:pt x="972" y="223"/>
                  </a:lnTo>
                  <a:lnTo>
                    <a:pt x="924" y="200"/>
                  </a:lnTo>
                  <a:lnTo>
                    <a:pt x="924" y="0"/>
                  </a:lnTo>
                  <a:lnTo>
                    <a:pt x="577" y="0"/>
                  </a:lnTo>
                  <a:lnTo>
                    <a:pt x="577" y="200"/>
                  </a:lnTo>
                  <a:lnTo>
                    <a:pt x="577" y="200"/>
                  </a:lnTo>
                  <a:lnTo>
                    <a:pt x="556" y="205"/>
                  </a:lnTo>
                  <a:lnTo>
                    <a:pt x="537" y="210"/>
                  </a:lnTo>
                  <a:lnTo>
                    <a:pt x="518" y="216"/>
                  </a:lnTo>
                  <a:lnTo>
                    <a:pt x="502" y="223"/>
                  </a:lnTo>
                  <a:lnTo>
                    <a:pt x="486" y="229"/>
                  </a:lnTo>
                  <a:lnTo>
                    <a:pt x="472" y="236"/>
                  </a:lnTo>
                  <a:lnTo>
                    <a:pt x="458" y="243"/>
                  </a:lnTo>
                  <a:lnTo>
                    <a:pt x="445" y="251"/>
                  </a:lnTo>
                  <a:lnTo>
                    <a:pt x="421" y="268"/>
                  </a:lnTo>
                  <a:lnTo>
                    <a:pt x="398" y="286"/>
                  </a:lnTo>
                  <a:lnTo>
                    <a:pt x="376" y="305"/>
                  </a:lnTo>
                  <a:lnTo>
                    <a:pt x="353" y="326"/>
                  </a:lnTo>
                  <a:lnTo>
                    <a:pt x="176" y="225"/>
                  </a:lnTo>
                  <a:lnTo>
                    <a:pt x="1" y="526"/>
                  </a:lnTo>
                  <a:lnTo>
                    <a:pt x="174" y="626"/>
                  </a:lnTo>
                  <a:lnTo>
                    <a:pt x="174" y="626"/>
                  </a:lnTo>
                  <a:lnTo>
                    <a:pt x="168" y="656"/>
                  </a:lnTo>
                  <a:lnTo>
                    <a:pt x="163" y="686"/>
                  </a:lnTo>
                  <a:lnTo>
                    <a:pt x="161" y="717"/>
                  </a:lnTo>
                  <a:lnTo>
                    <a:pt x="159" y="748"/>
                  </a:lnTo>
                  <a:lnTo>
                    <a:pt x="161" y="779"/>
                  </a:lnTo>
                  <a:lnTo>
                    <a:pt x="163" y="811"/>
                  </a:lnTo>
                  <a:lnTo>
                    <a:pt x="168" y="843"/>
                  </a:lnTo>
                  <a:lnTo>
                    <a:pt x="174" y="877"/>
                  </a:lnTo>
                  <a:lnTo>
                    <a:pt x="0" y="977"/>
                  </a:lnTo>
                  <a:lnTo>
                    <a:pt x="173" y="1276"/>
                  </a:lnTo>
                  <a:lnTo>
                    <a:pt x="353" y="1176"/>
                  </a:lnTo>
                  <a:lnTo>
                    <a:pt x="353" y="1176"/>
                  </a:lnTo>
                  <a:lnTo>
                    <a:pt x="376" y="1197"/>
                  </a:lnTo>
                  <a:lnTo>
                    <a:pt x="398" y="1216"/>
                  </a:lnTo>
                  <a:lnTo>
                    <a:pt x="421" y="1235"/>
                  </a:lnTo>
                  <a:lnTo>
                    <a:pt x="445" y="1251"/>
                  </a:lnTo>
                  <a:lnTo>
                    <a:pt x="458" y="1258"/>
                  </a:lnTo>
                  <a:lnTo>
                    <a:pt x="472" y="1265"/>
                  </a:lnTo>
                  <a:lnTo>
                    <a:pt x="486" y="1273"/>
                  </a:lnTo>
                  <a:lnTo>
                    <a:pt x="502" y="1280"/>
                  </a:lnTo>
                  <a:lnTo>
                    <a:pt x="518" y="1286"/>
                  </a:lnTo>
                  <a:lnTo>
                    <a:pt x="537" y="1292"/>
                  </a:lnTo>
                  <a:lnTo>
                    <a:pt x="556" y="1296"/>
                  </a:lnTo>
                  <a:lnTo>
                    <a:pt x="577" y="1302"/>
                  </a:lnTo>
                  <a:lnTo>
                    <a:pt x="577" y="1502"/>
                  </a:lnTo>
                  <a:lnTo>
                    <a:pt x="924" y="1502"/>
                  </a:lnTo>
                  <a:lnTo>
                    <a:pt x="924" y="1302"/>
                  </a:lnTo>
                  <a:lnTo>
                    <a:pt x="924" y="1302"/>
                  </a:lnTo>
                  <a:lnTo>
                    <a:pt x="972" y="1280"/>
                  </a:lnTo>
                  <a:lnTo>
                    <a:pt x="998" y="1265"/>
                  </a:lnTo>
                  <a:lnTo>
                    <a:pt x="1027" y="1251"/>
                  </a:lnTo>
                  <a:lnTo>
                    <a:pt x="1056" y="1235"/>
                  </a:lnTo>
                  <a:lnTo>
                    <a:pt x="1083" y="1216"/>
                  </a:lnTo>
                  <a:lnTo>
                    <a:pt x="1109" y="1197"/>
                  </a:lnTo>
                  <a:lnTo>
                    <a:pt x="1133" y="1176"/>
                  </a:lnTo>
                  <a:lnTo>
                    <a:pt x="1300" y="1276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277">
              <a:extLst>
                <a:ext uri="{FF2B5EF4-FFF2-40B4-BE49-F238E27FC236}">
                  <a16:creationId xmlns:a16="http://schemas.microsoft.com/office/drawing/2014/main" id="{6FEF3A44-B4CA-E6C5-BACD-E98C62FE9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2526" y="5289550"/>
              <a:ext cx="244475" cy="244475"/>
            </a:xfrm>
            <a:custGeom>
              <a:avLst/>
              <a:gdLst>
                <a:gd name="T0" fmla="*/ 463 w 463"/>
                <a:gd name="T1" fmla="*/ 231 h 461"/>
                <a:gd name="T2" fmla="*/ 458 w 463"/>
                <a:gd name="T3" fmla="*/ 277 h 461"/>
                <a:gd name="T4" fmla="*/ 445 w 463"/>
                <a:gd name="T5" fmla="*/ 321 h 461"/>
                <a:gd name="T6" fmla="*/ 423 w 463"/>
                <a:gd name="T7" fmla="*/ 360 h 461"/>
                <a:gd name="T8" fmla="*/ 395 w 463"/>
                <a:gd name="T9" fmla="*/ 395 h 461"/>
                <a:gd name="T10" fmla="*/ 360 w 463"/>
                <a:gd name="T11" fmla="*/ 422 h 461"/>
                <a:gd name="T12" fmla="*/ 321 w 463"/>
                <a:gd name="T13" fmla="*/ 443 h 461"/>
                <a:gd name="T14" fmla="*/ 278 w 463"/>
                <a:gd name="T15" fmla="*/ 458 h 461"/>
                <a:gd name="T16" fmla="*/ 232 w 463"/>
                <a:gd name="T17" fmla="*/ 461 h 461"/>
                <a:gd name="T18" fmla="*/ 208 w 463"/>
                <a:gd name="T19" fmla="*/ 460 h 461"/>
                <a:gd name="T20" fmla="*/ 163 w 463"/>
                <a:gd name="T21" fmla="*/ 452 h 461"/>
                <a:gd name="T22" fmla="*/ 122 w 463"/>
                <a:gd name="T23" fmla="*/ 434 h 461"/>
                <a:gd name="T24" fmla="*/ 85 w 463"/>
                <a:gd name="T25" fmla="*/ 409 h 461"/>
                <a:gd name="T26" fmla="*/ 54 w 463"/>
                <a:gd name="T27" fmla="*/ 378 h 461"/>
                <a:gd name="T28" fmla="*/ 29 w 463"/>
                <a:gd name="T29" fmla="*/ 341 h 461"/>
                <a:gd name="T30" fmla="*/ 11 w 463"/>
                <a:gd name="T31" fmla="*/ 300 h 461"/>
                <a:gd name="T32" fmla="*/ 1 w 463"/>
                <a:gd name="T33" fmla="*/ 254 h 461"/>
                <a:gd name="T34" fmla="*/ 0 w 463"/>
                <a:gd name="T35" fmla="*/ 231 h 461"/>
                <a:gd name="T36" fmla="*/ 5 w 463"/>
                <a:gd name="T37" fmla="*/ 184 h 461"/>
                <a:gd name="T38" fmla="*/ 18 w 463"/>
                <a:gd name="T39" fmla="*/ 141 h 461"/>
                <a:gd name="T40" fmla="*/ 40 w 463"/>
                <a:gd name="T41" fmla="*/ 102 h 461"/>
                <a:gd name="T42" fmla="*/ 68 w 463"/>
                <a:gd name="T43" fmla="*/ 68 h 461"/>
                <a:gd name="T44" fmla="*/ 102 w 463"/>
                <a:gd name="T45" fmla="*/ 39 h 461"/>
                <a:gd name="T46" fmla="*/ 142 w 463"/>
                <a:gd name="T47" fmla="*/ 18 h 461"/>
                <a:gd name="T48" fmla="*/ 184 w 463"/>
                <a:gd name="T49" fmla="*/ 5 h 461"/>
                <a:gd name="T50" fmla="*/ 232 w 463"/>
                <a:gd name="T51" fmla="*/ 0 h 461"/>
                <a:gd name="T52" fmla="*/ 255 w 463"/>
                <a:gd name="T53" fmla="*/ 1 h 461"/>
                <a:gd name="T54" fmla="*/ 300 w 463"/>
                <a:gd name="T55" fmla="*/ 11 h 461"/>
                <a:gd name="T56" fmla="*/ 341 w 463"/>
                <a:gd name="T57" fmla="*/ 27 h 461"/>
                <a:gd name="T58" fmla="*/ 378 w 463"/>
                <a:gd name="T59" fmla="*/ 52 h 461"/>
                <a:gd name="T60" fmla="*/ 409 w 463"/>
                <a:gd name="T61" fmla="*/ 84 h 461"/>
                <a:gd name="T62" fmla="*/ 434 w 463"/>
                <a:gd name="T63" fmla="*/ 121 h 461"/>
                <a:gd name="T64" fmla="*/ 452 w 463"/>
                <a:gd name="T65" fmla="*/ 162 h 461"/>
                <a:gd name="T66" fmla="*/ 461 w 463"/>
                <a:gd name="T67" fmla="*/ 207 h 461"/>
                <a:gd name="T68" fmla="*/ 463 w 463"/>
                <a:gd name="T69" fmla="*/ 23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3" h="461">
                  <a:moveTo>
                    <a:pt x="463" y="231"/>
                  </a:moveTo>
                  <a:lnTo>
                    <a:pt x="463" y="231"/>
                  </a:lnTo>
                  <a:lnTo>
                    <a:pt x="461" y="254"/>
                  </a:lnTo>
                  <a:lnTo>
                    <a:pt x="458" y="277"/>
                  </a:lnTo>
                  <a:lnTo>
                    <a:pt x="452" y="300"/>
                  </a:lnTo>
                  <a:lnTo>
                    <a:pt x="445" y="321"/>
                  </a:lnTo>
                  <a:lnTo>
                    <a:pt x="434" y="341"/>
                  </a:lnTo>
                  <a:lnTo>
                    <a:pt x="423" y="360"/>
                  </a:lnTo>
                  <a:lnTo>
                    <a:pt x="409" y="378"/>
                  </a:lnTo>
                  <a:lnTo>
                    <a:pt x="395" y="395"/>
                  </a:lnTo>
                  <a:lnTo>
                    <a:pt x="378" y="409"/>
                  </a:lnTo>
                  <a:lnTo>
                    <a:pt x="360" y="422"/>
                  </a:lnTo>
                  <a:lnTo>
                    <a:pt x="341" y="434"/>
                  </a:lnTo>
                  <a:lnTo>
                    <a:pt x="321" y="443"/>
                  </a:lnTo>
                  <a:lnTo>
                    <a:pt x="300" y="452"/>
                  </a:lnTo>
                  <a:lnTo>
                    <a:pt x="278" y="458"/>
                  </a:lnTo>
                  <a:lnTo>
                    <a:pt x="255" y="460"/>
                  </a:lnTo>
                  <a:lnTo>
                    <a:pt x="232" y="461"/>
                  </a:lnTo>
                  <a:lnTo>
                    <a:pt x="232" y="461"/>
                  </a:lnTo>
                  <a:lnTo>
                    <a:pt x="208" y="460"/>
                  </a:lnTo>
                  <a:lnTo>
                    <a:pt x="184" y="458"/>
                  </a:lnTo>
                  <a:lnTo>
                    <a:pt x="163" y="452"/>
                  </a:lnTo>
                  <a:lnTo>
                    <a:pt x="142" y="443"/>
                  </a:lnTo>
                  <a:lnTo>
                    <a:pt x="122" y="434"/>
                  </a:lnTo>
                  <a:lnTo>
                    <a:pt x="102" y="422"/>
                  </a:lnTo>
                  <a:lnTo>
                    <a:pt x="85" y="409"/>
                  </a:lnTo>
                  <a:lnTo>
                    <a:pt x="68" y="395"/>
                  </a:lnTo>
                  <a:lnTo>
                    <a:pt x="54" y="378"/>
                  </a:lnTo>
                  <a:lnTo>
                    <a:pt x="40" y="360"/>
                  </a:lnTo>
                  <a:lnTo>
                    <a:pt x="29" y="341"/>
                  </a:lnTo>
                  <a:lnTo>
                    <a:pt x="18" y="321"/>
                  </a:lnTo>
                  <a:lnTo>
                    <a:pt x="11" y="300"/>
                  </a:lnTo>
                  <a:lnTo>
                    <a:pt x="5" y="277"/>
                  </a:lnTo>
                  <a:lnTo>
                    <a:pt x="1" y="254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1" y="207"/>
                  </a:lnTo>
                  <a:lnTo>
                    <a:pt x="5" y="184"/>
                  </a:lnTo>
                  <a:lnTo>
                    <a:pt x="11" y="162"/>
                  </a:lnTo>
                  <a:lnTo>
                    <a:pt x="18" y="141"/>
                  </a:lnTo>
                  <a:lnTo>
                    <a:pt x="29" y="121"/>
                  </a:lnTo>
                  <a:lnTo>
                    <a:pt x="40" y="102"/>
                  </a:lnTo>
                  <a:lnTo>
                    <a:pt x="54" y="84"/>
                  </a:lnTo>
                  <a:lnTo>
                    <a:pt x="68" y="68"/>
                  </a:lnTo>
                  <a:lnTo>
                    <a:pt x="85" y="52"/>
                  </a:lnTo>
                  <a:lnTo>
                    <a:pt x="102" y="39"/>
                  </a:lnTo>
                  <a:lnTo>
                    <a:pt x="122" y="27"/>
                  </a:lnTo>
                  <a:lnTo>
                    <a:pt x="142" y="18"/>
                  </a:lnTo>
                  <a:lnTo>
                    <a:pt x="163" y="11"/>
                  </a:lnTo>
                  <a:lnTo>
                    <a:pt x="184" y="5"/>
                  </a:lnTo>
                  <a:lnTo>
                    <a:pt x="208" y="1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55" y="1"/>
                  </a:lnTo>
                  <a:lnTo>
                    <a:pt x="278" y="5"/>
                  </a:lnTo>
                  <a:lnTo>
                    <a:pt x="300" y="11"/>
                  </a:lnTo>
                  <a:lnTo>
                    <a:pt x="321" y="18"/>
                  </a:lnTo>
                  <a:lnTo>
                    <a:pt x="341" y="27"/>
                  </a:lnTo>
                  <a:lnTo>
                    <a:pt x="360" y="39"/>
                  </a:lnTo>
                  <a:lnTo>
                    <a:pt x="378" y="52"/>
                  </a:lnTo>
                  <a:lnTo>
                    <a:pt x="395" y="68"/>
                  </a:lnTo>
                  <a:lnTo>
                    <a:pt x="409" y="84"/>
                  </a:lnTo>
                  <a:lnTo>
                    <a:pt x="423" y="102"/>
                  </a:lnTo>
                  <a:lnTo>
                    <a:pt x="434" y="121"/>
                  </a:lnTo>
                  <a:lnTo>
                    <a:pt x="445" y="141"/>
                  </a:lnTo>
                  <a:lnTo>
                    <a:pt x="452" y="162"/>
                  </a:lnTo>
                  <a:lnTo>
                    <a:pt x="458" y="184"/>
                  </a:lnTo>
                  <a:lnTo>
                    <a:pt x="461" y="207"/>
                  </a:lnTo>
                  <a:lnTo>
                    <a:pt x="463" y="231"/>
                  </a:lnTo>
                  <a:lnTo>
                    <a:pt x="463" y="231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278">
              <a:extLst>
                <a:ext uri="{FF2B5EF4-FFF2-40B4-BE49-F238E27FC236}">
                  <a16:creationId xmlns:a16="http://schemas.microsoft.com/office/drawing/2014/main" id="{29BD79D0-ABDB-615C-151F-EE190011C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1" y="5626100"/>
              <a:ext cx="779463" cy="793750"/>
            </a:xfrm>
            <a:custGeom>
              <a:avLst/>
              <a:gdLst>
                <a:gd name="T0" fmla="*/ 1473 w 1473"/>
                <a:gd name="T1" fmla="*/ 976 h 1502"/>
                <a:gd name="T2" fmla="*/ 1299 w 1473"/>
                <a:gd name="T3" fmla="*/ 876 h 1502"/>
                <a:gd name="T4" fmla="*/ 1310 w 1473"/>
                <a:gd name="T5" fmla="*/ 816 h 1502"/>
                <a:gd name="T6" fmla="*/ 1314 w 1473"/>
                <a:gd name="T7" fmla="*/ 754 h 1502"/>
                <a:gd name="T8" fmla="*/ 1310 w 1473"/>
                <a:gd name="T9" fmla="*/ 691 h 1502"/>
                <a:gd name="T10" fmla="*/ 1299 w 1473"/>
                <a:gd name="T11" fmla="*/ 625 h 1502"/>
                <a:gd name="T12" fmla="*/ 1299 w 1473"/>
                <a:gd name="T13" fmla="*/ 226 h 1502"/>
                <a:gd name="T14" fmla="*/ 1133 w 1473"/>
                <a:gd name="T15" fmla="*/ 326 h 1502"/>
                <a:gd name="T16" fmla="*/ 1083 w 1473"/>
                <a:gd name="T17" fmla="*/ 286 h 1502"/>
                <a:gd name="T18" fmla="*/ 1027 w 1473"/>
                <a:gd name="T19" fmla="*/ 251 h 1502"/>
                <a:gd name="T20" fmla="*/ 972 w 1473"/>
                <a:gd name="T21" fmla="*/ 222 h 1502"/>
                <a:gd name="T22" fmla="*/ 924 w 1473"/>
                <a:gd name="T23" fmla="*/ 0 h 1502"/>
                <a:gd name="T24" fmla="*/ 577 w 1473"/>
                <a:gd name="T25" fmla="*/ 200 h 1502"/>
                <a:gd name="T26" fmla="*/ 557 w 1473"/>
                <a:gd name="T27" fmla="*/ 206 h 1502"/>
                <a:gd name="T28" fmla="*/ 519 w 1473"/>
                <a:gd name="T29" fmla="*/ 216 h 1502"/>
                <a:gd name="T30" fmla="*/ 486 w 1473"/>
                <a:gd name="T31" fmla="*/ 229 h 1502"/>
                <a:gd name="T32" fmla="*/ 458 w 1473"/>
                <a:gd name="T33" fmla="*/ 244 h 1502"/>
                <a:gd name="T34" fmla="*/ 421 w 1473"/>
                <a:gd name="T35" fmla="*/ 269 h 1502"/>
                <a:gd name="T36" fmla="*/ 376 w 1473"/>
                <a:gd name="T37" fmla="*/ 305 h 1502"/>
                <a:gd name="T38" fmla="*/ 176 w 1473"/>
                <a:gd name="T39" fmla="*/ 226 h 1502"/>
                <a:gd name="T40" fmla="*/ 174 w 1473"/>
                <a:gd name="T41" fmla="*/ 625 h 1502"/>
                <a:gd name="T42" fmla="*/ 168 w 1473"/>
                <a:gd name="T43" fmla="*/ 656 h 1502"/>
                <a:gd name="T44" fmla="*/ 161 w 1473"/>
                <a:gd name="T45" fmla="*/ 718 h 1502"/>
                <a:gd name="T46" fmla="*/ 161 w 1473"/>
                <a:gd name="T47" fmla="*/ 780 h 1502"/>
                <a:gd name="T48" fmla="*/ 167 w 1473"/>
                <a:gd name="T49" fmla="*/ 844 h 1502"/>
                <a:gd name="T50" fmla="*/ 0 w 1473"/>
                <a:gd name="T51" fmla="*/ 976 h 1502"/>
                <a:gd name="T52" fmla="*/ 353 w 1473"/>
                <a:gd name="T53" fmla="*/ 1177 h 1502"/>
                <a:gd name="T54" fmla="*/ 376 w 1473"/>
                <a:gd name="T55" fmla="*/ 1197 h 1502"/>
                <a:gd name="T56" fmla="*/ 421 w 1473"/>
                <a:gd name="T57" fmla="*/ 1234 h 1502"/>
                <a:gd name="T58" fmla="*/ 458 w 1473"/>
                <a:gd name="T59" fmla="*/ 1259 h 1502"/>
                <a:gd name="T60" fmla="*/ 486 w 1473"/>
                <a:gd name="T61" fmla="*/ 1273 h 1502"/>
                <a:gd name="T62" fmla="*/ 519 w 1473"/>
                <a:gd name="T63" fmla="*/ 1286 h 1502"/>
                <a:gd name="T64" fmla="*/ 557 w 1473"/>
                <a:gd name="T65" fmla="*/ 1297 h 1502"/>
                <a:gd name="T66" fmla="*/ 577 w 1473"/>
                <a:gd name="T67" fmla="*/ 1502 h 1502"/>
                <a:gd name="T68" fmla="*/ 924 w 1473"/>
                <a:gd name="T69" fmla="*/ 1302 h 1502"/>
                <a:gd name="T70" fmla="*/ 972 w 1473"/>
                <a:gd name="T71" fmla="*/ 1279 h 1502"/>
                <a:gd name="T72" fmla="*/ 1027 w 1473"/>
                <a:gd name="T73" fmla="*/ 1251 h 1502"/>
                <a:gd name="T74" fmla="*/ 1083 w 1473"/>
                <a:gd name="T75" fmla="*/ 1216 h 1502"/>
                <a:gd name="T76" fmla="*/ 1133 w 1473"/>
                <a:gd name="T77" fmla="*/ 1177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73" h="1502">
                  <a:moveTo>
                    <a:pt x="1299" y="1277"/>
                  </a:moveTo>
                  <a:lnTo>
                    <a:pt x="1473" y="976"/>
                  </a:lnTo>
                  <a:lnTo>
                    <a:pt x="1299" y="876"/>
                  </a:lnTo>
                  <a:lnTo>
                    <a:pt x="1299" y="876"/>
                  </a:lnTo>
                  <a:lnTo>
                    <a:pt x="1305" y="846"/>
                  </a:lnTo>
                  <a:lnTo>
                    <a:pt x="1310" y="816"/>
                  </a:lnTo>
                  <a:lnTo>
                    <a:pt x="1312" y="785"/>
                  </a:lnTo>
                  <a:lnTo>
                    <a:pt x="1314" y="754"/>
                  </a:lnTo>
                  <a:lnTo>
                    <a:pt x="1314" y="722"/>
                  </a:lnTo>
                  <a:lnTo>
                    <a:pt x="1310" y="691"/>
                  </a:lnTo>
                  <a:lnTo>
                    <a:pt x="1306" y="659"/>
                  </a:lnTo>
                  <a:lnTo>
                    <a:pt x="1299" y="625"/>
                  </a:lnTo>
                  <a:lnTo>
                    <a:pt x="1473" y="525"/>
                  </a:lnTo>
                  <a:lnTo>
                    <a:pt x="1299" y="226"/>
                  </a:lnTo>
                  <a:lnTo>
                    <a:pt x="1133" y="326"/>
                  </a:lnTo>
                  <a:lnTo>
                    <a:pt x="1133" y="326"/>
                  </a:lnTo>
                  <a:lnTo>
                    <a:pt x="1109" y="305"/>
                  </a:lnTo>
                  <a:lnTo>
                    <a:pt x="1083" y="286"/>
                  </a:lnTo>
                  <a:lnTo>
                    <a:pt x="1054" y="267"/>
                  </a:lnTo>
                  <a:lnTo>
                    <a:pt x="1027" y="251"/>
                  </a:lnTo>
                  <a:lnTo>
                    <a:pt x="999" y="237"/>
                  </a:lnTo>
                  <a:lnTo>
                    <a:pt x="972" y="222"/>
                  </a:lnTo>
                  <a:lnTo>
                    <a:pt x="924" y="200"/>
                  </a:lnTo>
                  <a:lnTo>
                    <a:pt x="924" y="0"/>
                  </a:lnTo>
                  <a:lnTo>
                    <a:pt x="577" y="0"/>
                  </a:lnTo>
                  <a:lnTo>
                    <a:pt x="577" y="200"/>
                  </a:lnTo>
                  <a:lnTo>
                    <a:pt x="577" y="200"/>
                  </a:lnTo>
                  <a:lnTo>
                    <a:pt x="557" y="206"/>
                  </a:lnTo>
                  <a:lnTo>
                    <a:pt x="536" y="210"/>
                  </a:lnTo>
                  <a:lnTo>
                    <a:pt x="519" y="216"/>
                  </a:lnTo>
                  <a:lnTo>
                    <a:pt x="502" y="222"/>
                  </a:lnTo>
                  <a:lnTo>
                    <a:pt x="486" y="229"/>
                  </a:lnTo>
                  <a:lnTo>
                    <a:pt x="472" y="237"/>
                  </a:lnTo>
                  <a:lnTo>
                    <a:pt x="458" y="244"/>
                  </a:lnTo>
                  <a:lnTo>
                    <a:pt x="445" y="252"/>
                  </a:lnTo>
                  <a:lnTo>
                    <a:pt x="421" y="269"/>
                  </a:lnTo>
                  <a:lnTo>
                    <a:pt x="398" y="286"/>
                  </a:lnTo>
                  <a:lnTo>
                    <a:pt x="376" y="305"/>
                  </a:lnTo>
                  <a:lnTo>
                    <a:pt x="353" y="326"/>
                  </a:lnTo>
                  <a:lnTo>
                    <a:pt x="176" y="226"/>
                  </a:lnTo>
                  <a:lnTo>
                    <a:pt x="2" y="525"/>
                  </a:lnTo>
                  <a:lnTo>
                    <a:pt x="174" y="625"/>
                  </a:lnTo>
                  <a:lnTo>
                    <a:pt x="174" y="625"/>
                  </a:lnTo>
                  <a:lnTo>
                    <a:pt x="168" y="656"/>
                  </a:lnTo>
                  <a:lnTo>
                    <a:pt x="163" y="687"/>
                  </a:lnTo>
                  <a:lnTo>
                    <a:pt x="161" y="718"/>
                  </a:lnTo>
                  <a:lnTo>
                    <a:pt x="160" y="749"/>
                  </a:lnTo>
                  <a:lnTo>
                    <a:pt x="161" y="780"/>
                  </a:lnTo>
                  <a:lnTo>
                    <a:pt x="163" y="812"/>
                  </a:lnTo>
                  <a:lnTo>
                    <a:pt x="167" y="844"/>
                  </a:lnTo>
                  <a:lnTo>
                    <a:pt x="174" y="876"/>
                  </a:lnTo>
                  <a:lnTo>
                    <a:pt x="0" y="976"/>
                  </a:lnTo>
                  <a:lnTo>
                    <a:pt x="173" y="1277"/>
                  </a:lnTo>
                  <a:lnTo>
                    <a:pt x="353" y="1177"/>
                  </a:lnTo>
                  <a:lnTo>
                    <a:pt x="353" y="1177"/>
                  </a:lnTo>
                  <a:lnTo>
                    <a:pt x="376" y="1197"/>
                  </a:lnTo>
                  <a:lnTo>
                    <a:pt x="398" y="1216"/>
                  </a:lnTo>
                  <a:lnTo>
                    <a:pt x="421" y="1234"/>
                  </a:lnTo>
                  <a:lnTo>
                    <a:pt x="445" y="1251"/>
                  </a:lnTo>
                  <a:lnTo>
                    <a:pt x="458" y="1259"/>
                  </a:lnTo>
                  <a:lnTo>
                    <a:pt x="472" y="1266"/>
                  </a:lnTo>
                  <a:lnTo>
                    <a:pt x="486" y="1273"/>
                  </a:lnTo>
                  <a:lnTo>
                    <a:pt x="502" y="1279"/>
                  </a:lnTo>
                  <a:lnTo>
                    <a:pt x="519" y="1286"/>
                  </a:lnTo>
                  <a:lnTo>
                    <a:pt x="536" y="1292"/>
                  </a:lnTo>
                  <a:lnTo>
                    <a:pt x="557" y="1297"/>
                  </a:lnTo>
                  <a:lnTo>
                    <a:pt x="577" y="1302"/>
                  </a:lnTo>
                  <a:lnTo>
                    <a:pt x="577" y="1502"/>
                  </a:lnTo>
                  <a:lnTo>
                    <a:pt x="924" y="1502"/>
                  </a:lnTo>
                  <a:lnTo>
                    <a:pt x="924" y="1302"/>
                  </a:lnTo>
                  <a:lnTo>
                    <a:pt x="924" y="1302"/>
                  </a:lnTo>
                  <a:lnTo>
                    <a:pt x="972" y="1279"/>
                  </a:lnTo>
                  <a:lnTo>
                    <a:pt x="999" y="1266"/>
                  </a:lnTo>
                  <a:lnTo>
                    <a:pt x="1027" y="1251"/>
                  </a:lnTo>
                  <a:lnTo>
                    <a:pt x="1054" y="1234"/>
                  </a:lnTo>
                  <a:lnTo>
                    <a:pt x="1083" y="1216"/>
                  </a:lnTo>
                  <a:lnTo>
                    <a:pt x="1109" y="1197"/>
                  </a:lnTo>
                  <a:lnTo>
                    <a:pt x="1133" y="1177"/>
                  </a:lnTo>
                  <a:lnTo>
                    <a:pt x="1299" y="12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279">
              <a:extLst>
                <a:ext uri="{FF2B5EF4-FFF2-40B4-BE49-F238E27FC236}">
                  <a16:creationId xmlns:a16="http://schemas.microsoft.com/office/drawing/2014/main" id="{8F5B4FCC-3AE6-C730-A40E-F33D95B00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1501" y="5900738"/>
              <a:ext cx="244475" cy="244475"/>
            </a:xfrm>
            <a:custGeom>
              <a:avLst/>
              <a:gdLst>
                <a:gd name="T0" fmla="*/ 463 w 463"/>
                <a:gd name="T1" fmla="*/ 230 h 461"/>
                <a:gd name="T2" fmla="*/ 458 w 463"/>
                <a:gd name="T3" fmla="*/ 277 h 461"/>
                <a:gd name="T4" fmla="*/ 444 w 463"/>
                <a:gd name="T5" fmla="*/ 320 h 461"/>
                <a:gd name="T6" fmla="*/ 423 w 463"/>
                <a:gd name="T7" fmla="*/ 359 h 461"/>
                <a:gd name="T8" fmla="*/ 395 w 463"/>
                <a:gd name="T9" fmla="*/ 393 h 461"/>
                <a:gd name="T10" fmla="*/ 361 w 463"/>
                <a:gd name="T11" fmla="*/ 422 h 461"/>
                <a:gd name="T12" fmla="*/ 321 w 463"/>
                <a:gd name="T13" fmla="*/ 443 h 461"/>
                <a:gd name="T14" fmla="*/ 279 w 463"/>
                <a:gd name="T15" fmla="*/ 456 h 461"/>
                <a:gd name="T16" fmla="*/ 231 w 463"/>
                <a:gd name="T17" fmla="*/ 461 h 461"/>
                <a:gd name="T18" fmla="*/ 208 w 463"/>
                <a:gd name="T19" fmla="*/ 460 h 461"/>
                <a:gd name="T20" fmla="*/ 163 w 463"/>
                <a:gd name="T21" fmla="*/ 450 h 461"/>
                <a:gd name="T22" fmla="*/ 122 w 463"/>
                <a:gd name="T23" fmla="*/ 434 h 461"/>
                <a:gd name="T24" fmla="*/ 85 w 463"/>
                <a:gd name="T25" fmla="*/ 409 h 461"/>
                <a:gd name="T26" fmla="*/ 54 w 463"/>
                <a:gd name="T27" fmla="*/ 377 h 461"/>
                <a:gd name="T28" fmla="*/ 29 w 463"/>
                <a:gd name="T29" fmla="*/ 340 h 461"/>
                <a:gd name="T30" fmla="*/ 11 w 463"/>
                <a:gd name="T31" fmla="*/ 299 h 461"/>
                <a:gd name="T32" fmla="*/ 2 w 463"/>
                <a:gd name="T33" fmla="*/ 254 h 461"/>
                <a:gd name="T34" fmla="*/ 0 w 463"/>
                <a:gd name="T35" fmla="*/ 230 h 461"/>
                <a:gd name="T36" fmla="*/ 5 w 463"/>
                <a:gd name="T37" fmla="*/ 184 h 461"/>
                <a:gd name="T38" fmla="*/ 18 w 463"/>
                <a:gd name="T39" fmla="*/ 140 h 461"/>
                <a:gd name="T40" fmla="*/ 40 w 463"/>
                <a:gd name="T41" fmla="*/ 101 h 461"/>
                <a:gd name="T42" fmla="*/ 68 w 463"/>
                <a:gd name="T43" fmla="*/ 66 h 461"/>
                <a:gd name="T44" fmla="*/ 103 w 463"/>
                <a:gd name="T45" fmla="*/ 39 h 461"/>
                <a:gd name="T46" fmla="*/ 142 w 463"/>
                <a:gd name="T47" fmla="*/ 18 h 461"/>
                <a:gd name="T48" fmla="*/ 185 w 463"/>
                <a:gd name="T49" fmla="*/ 3 h 461"/>
                <a:gd name="T50" fmla="*/ 231 w 463"/>
                <a:gd name="T51" fmla="*/ 0 h 461"/>
                <a:gd name="T52" fmla="*/ 255 w 463"/>
                <a:gd name="T53" fmla="*/ 1 h 461"/>
                <a:gd name="T54" fmla="*/ 300 w 463"/>
                <a:gd name="T55" fmla="*/ 9 h 461"/>
                <a:gd name="T56" fmla="*/ 341 w 463"/>
                <a:gd name="T57" fmla="*/ 27 h 461"/>
                <a:gd name="T58" fmla="*/ 378 w 463"/>
                <a:gd name="T59" fmla="*/ 52 h 461"/>
                <a:gd name="T60" fmla="*/ 409 w 463"/>
                <a:gd name="T61" fmla="*/ 83 h 461"/>
                <a:gd name="T62" fmla="*/ 434 w 463"/>
                <a:gd name="T63" fmla="*/ 120 h 461"/>
                <a:gd name="T64" fmla="*/ 452 w 463"/>
                <a:gd name="T65" fmla="*/ 161 h 461"/>
                <a:gd name="T66" fmla="*/ 462 w 463"/>
                <a:gd name="T67" fmla="*/ 207 h 461"/>
                <a:gd name="T68" fmla="*/ 463 w 463"/>
                <a:gd name="T69" fmla="*/ 23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3" h="461">
                  <a:moveTo>
                    <a:pt x="463" y="230"/>
                  </a:moveTo>
                  <a:lnTo>
                    <a:pt x="463" y="230"/>
                  </a:lnTo>
                  <a:lnTo>
                    <a:pt x="462" y="254"/>
                  </a:lnTo>
                  <a:lnTo>
                    <a:pt x="458" y="277"/>
                  </a:lnTo>
                  <a:lnTo>
                    <a:pt x="452" y="299"/>
                  </a:lnTo>
                  <a:lnTo>
                    <a:pt x="444" y="320"/>
                  </a:lnTo>
                  <a:lnTo>
                    <a:pt x="434" y="340"/>
                  </a:lnTo>
                  <a:lnTo>
                    <a:pt x="423" y="359"/>
                  </a:lnTo>
                  <a:lnTo>
                    <a:pt x="409" y="377"/>
                  </a:lnTo>
                  <a:lnTo>
                    <a:pt x="395" y="393"/>
                  </a:lnTo>
                  <a:lnTo>
                    <a:pt x="378" y="409"/>
                  </a:lnTo>
                  <a:lnTo>
                    <a:pt x="361" y="422"/>
                  </a:lnTo>
                  <a:lnTo>
                    <a:pt x="341" y="434"/>
                  </a:lnTo>
                  <a:lnTo>
                    <a:pt x="321" y="443"/>
                  </a:lnTo>
                  <a:lnTo>
                    <a:pt x="300" y="450"/>
                  </a:lnTo>
                  <a:lnTo>
                    <a:pt x="279" y="456"/>
                  </a:lnTo>
                  <a:lnTo>
                    <a:pt x="255" y="460"/>
                  </a:lnTo>
                  <a:lnTo>
                    <a:pt x="231" y="461"/>
                  </a:lnTo>
                  <a:lnTo>
                    <a:pt x="231" y="461"/>
                  </a:lnTo>
                  <a:lnTo>
                    <a:pt x="208" y="460"/>
                  </a:lnTo>
                  <a:lnTo>
                    <a:pt x="185" y="456"/>
                  </a:lnTo>
                  <a:lnTo>
                    <a:pt x="163" y="450"/>
                  </a:lnTo>
                  <a:lnTo>
                    <a:pt x="142" y="443"/>
                  </a:lnTo>
                  <a:lnTo>
                    <a:pt x="122" y="434"/>
                  </a:lnTo>
                  <a:lnTo>
                    <a:pt x="103" y="422"/>
                  </a:lnTo>
                  <a:lnTo>
                    <a:pt x="85" y="409"/>
                  </a:lnTo>
                  <a:lnTo>
                    <a:pt x="68" y="393"/>
                  </a:lnTo>
                  <a:lnTo>
                    <a:pt x="54" y="377"/>
                  </a:lnTo>
                  <a:lnTo>
                    <a:pt x="40" y="359"/>
                  </a:lnTo>
                  <a:lnTo>
                    <a:pt x="29" y="340"/>
                  </a:lnTo>
                  <a:lnTo>
                    <a:pt x="18" y="320"/>
                  </a:lnTo>
                  <a:lnTo>
                    <a:pt x="11" y="299"/>
                  </a:lnTo>
                  <a:lnTo>
                    <a:pt x="5" y="277"/>
                  </a:lnTo>
                  <a:lnTo>
                    <a:pt x="2" y="254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07"/>
                  </a:lnTo>
                  <a:lnTo>
                    <a:pt x="5" y="184"/>
                  </a:lnTo>
                  <a:lnTo>
                    <a:pt x="11" y="161"/>
                  </a:lnTo>
                  <a:lnTo>
                    <a:pt x="18" y="140"/>
                  </a:lnTo>
                  <a:lnTo>
                    <a:pt x="29" y="120"/>
                  </a:lnTo>
                  <a:lnTo>
                    <a:pt x="40" y="101"/>
                  </a:lnTo>
                  <a:lnTo>
                    <a:pt x="54" y="83"/>
                  </a:lnTo>
                  <a:lnTo>
                    <a:pt x="68" y="66"/>
                  </a:lnTo>
                  <a:lnTo>
                    <a:pt x="85" y="52"/>
                  </a:lnTo>
                  <a:lnTo>
                    <a:pt x="103" y="39"/>
                  </a:lnTo>
                  <a:lnTo>
                    <a:pt x="122" y="27"/>
                  </a:lnTo>
                  <a:lnTo>
                    <a:pt x="142" y="18"/>
                  </a:lnTo>
                  <a:lnTo>
                    <a:pt x="163" y="9"/>
                  </a:lnTo>
                  <a:lnTo>
                    <a:pt x="185" y="3"/>
                  </a:lnTo>
                  <a:lnTo>
                    <a:pt x="208" y="1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55" y="1"/>
                  </a:lnTo>
                  <a:lnTo>
                    <a:pt x="279" y="3"/>
                  </a:lnTo>
                  <a:lnTo>
                    <a:pt x="300" y="9"/>
                  </a:lnTo>
                  <a:lnTo>
                    <a:pt x="321" y="18"/>
                  </a:lnTo>
                  <a:lnTo>
                    <a:pt x="341" y="27"/>
                  </a:lnTo>
                  <a:lnTo>
                    <a:pt x="361" y="39"/>
                  </a:lnTo>
                  <a:lnTo>
                    <a:pt x="378" y="52"/>
                  </a:lnTo>
                  <a:lnTo>
                    <a:pt x="395" y="66"/>
                  </a:lnTo>
                  <a:lnTo>
                    <a:pt x="409" y="83"/>
                  </a:lnTo>
                  <a:lnTo>
                    <a:pt x="423" y="101"/>
                  </a:lnTo>
                  <a:lnTo>
                    <a:pt x="434" y="120"/>
                  </a:lnTo>
                  <a:lnTo>
                    <a:pt x="444" y="140"/>
                  </a:lnTo>
                  <a:lnTo>
                    <a:pt x="452" y="161"/>
                  </a:lnTo>
                  <a:lnTo>
                    <a:pt x="458" y="184"/>
                  </a:lnTo>
                  <a:lnTo>
                    <a:pt x="462" y="207"/>
                  </a:lnTo>
                  <a:lnTo>
                    <a:pt x="463" y="230"/>
                  </a:lnTo>
                  <a:lnTo>
                    <a:pt x="463" y="23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7" name="Freeform 90">
            <a:extLst>
              <a:ext uri="{FF2B5EF4-FFF2-40B4-BE49-F238E27FC236}">
                <a16:creationId xmlns:a16="http://schemas.microsoft.com/office/drawing/2014/main" id="{7A9C9570-8B7A-2A24-FD4A-25840A5C5D9E}"/>
              </a:ext>
            </a:extLst>
          </p:cNvPr>
          <p:cNvSpPr>
            <a:spLocks/>
          </p:cNvSpPr>
          <p:nvPr/>
        </p:nvSpPr>
        <p:spPr bwMode="auto">
          <a:xfrm>
            <a:off x="5203170" y="4948999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8" name="Freeform 90">
            <a:extLst>
              <a:ext uri="{FF2B5EF4-FFF2-40B4-BE49-F238E27FC236}">
                <a16:creationId xmlns:a16="http://schemas.microsoft.com/office/drawing/2014/main" id="{ECBD3DFC-ED9E-A799-4AAF-34AD1BE9E389}"/>
              </a:ext>
            </a:extLst>
          </p:cNvPr>
          <p:cNvSpPr>
            <a:spLocks/>
          </p:cNvSpPr>
          <p:nvPr/>
        </p:nvSpPr>
        <p:spPr bwMode="auto">
          <a:xfrm>
            <a:off x="5203170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9" name="AutoShape 2">
            <a:extLst>
              <a:ext uri="{FF2B5EF4-FFF2-40B4-BE49-F238E27FC236}">
                <a16:creationId xmlns:a16="http://schemas.microsoft.com/office/drawing/2014/main" id="{3DF9FA43-B228-A38C-5255-95B60E5C361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5486083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60" name="AutoShape 2">
            <a:extLst>
              <a:ext uri="{FF2B5EF4-FFF2-40B4-BE49-F238E27FC236}">
                <a16:creationId xmlns:a16="http://schemas.microsoft.com/office/drawing/2014/main" id="{AB3252F7-5365-57E2-E1FB-8E2E79D4E82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4216112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63" name="Freeform 90">
            <a:extLst>
              <a:ext uri="{FF2B5EF4-FFF2-40B4-BE49-F238E27FC236}">
                <a16:creationId xmlns:a16="http://schemas.microsoft.com/office/drawing/2014/main" id="{3A7076F3-8234-BEE8-485B-F339ABDAFFA6}"/>
              </a:ext>
            </a:extLst>
          </p:cNvPr>
          <p:cNvSpPr>
            <a:spLocks/>
          </p:cNvSpPr>
          <p:nvPr/>
        </p:nvSpPr>
        <p:spPr bwMode="auto">
          <a:xfrm>
            <a:off x="5454682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reeform 90">
            <a:extLst>
              <a:ext uri="{FF2B5EF4-FFF2-40B4-BE49-F238E27FC236}">
                <a16:creationId xmlns:a16="http://schemas.microsoft.com/office/drawing/2014/main" id="{4940A96E-46FC-6270-28B1-82BDF843D5CC}"/>
              </a:ext>
            </a:extLst>
          </p:cNvPr>
          <p:cNvSpPr>
            <a:spLocks/>
          </p:cNvSpPr>
          <p:nvPr/>
        </p:nvSpPr>
        <p:spPr bwMode="auto">
          <a:xfrm>
            <a:off x="5203169" y="429979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F089BD5-AB4C-BC3B-616F-F81DDE1BF645}"/>
              </a:ext>
            </a:extLst>
          </p:cNvPr>
          <p:cNvGrpSpPr>
            <a:grpSpLocks noChangeAspect="1"/>
          </p:cNvGrpSpPr>
          <p:nvPr/>
        </p:nvGrpSpPr>
        <p:grpSpPr>
          <a:xfrm>
            <a:off x="419943" y="4831933"/>
            <a:ext cx="356840" cy="410595"/>
            <a:chOff x="2644776" y="3433763"/>
            <a:chExt cx="2476500" cy="2849562"/>
          </a:xfrm>
        </p:grpSpPr>
        <p:sp>
          <p:nvSpPr>
            <p:cNvPr id="10" name="Freeform 390">
              <a:extLst>
                <a:ext uri="{FF2B5EF4-FFF2-40B4-BE49-F238E27FC236}">
                  <a16:creationId xmlns:a16="http://schemas.microsoft.com/office/drawing/2014/main" id="{129120F7-A6A0-1869-72D5-D241CDD07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1" y="3805238"/>
              <a:ext cx="1733550" cy="1733550"/>
            </a:xfrm>
            <a:custGeom>
              <a:avLst/>
              <a:gdLst>
                <a:gd name="T0" fmla="*/ 1092 w 1092"/>
                <a:gd name="T1" fmla="*/ 574 h 1092"/>
                <a:gd name="T2" fmla="*/ 1081 w 1092"/>
                <a:gd name="T3" fmla="*/ 656 h 1092"/>
                <a:gd name="T4" fmla="*/ 1059 w 1092"/>
                <a:gd name="T5" fmla="*/ 734 h 1092"/>
                <a:gd name="T6" fmla="*/ 1027 w 1092"/>
                <a:gd name="T7" fmla="*/ 806 h 1092"/>
                <a:gd name="T8" fmla="*/ 984 w 1092"/>
                <a:gd name="T9" fmla="*/ 873 h 1092"/>
                <a:gd name="T10" fmla="*/ 933 w 1092"/>
                <a:gd name="T11" fmla="*/ 933 h 1092"/>
                <a:gd name="T12" fmla="*/ 873 w 1092"/>
                <a:gd name="T13" fmla="*/ 985 h 1092"/>
                <a:gd name="T14" fmla="*/ 806 w 1092"/>
                <a:gd name="T15" fmla="*/ 1027 h 1092"/>
                <a:gd name="T16" fmla="*/ 733 w 1092"/>
                <a:gd name="T17" fmla="*/ 1060 h 1092"/>
                <a:gd name="T18" fmla="*/ 656 w 1092"/>
                <a:gd name="T19" fmla="*/ 1081 h 1092"/>
                <a:gd name="T20" fmla="*/ 574 w 1092"/>
                <a:gd name="T21" fmla="*/ 1092 h 1092"/>
                <a:gd name="T22" fmla="*/ 518 w 1092"/>
                <a:gd name="T23" fmla="*/ 1092 h 1092"/>
                <a:gd name="T24" fmla="*/ 436 w 1092"/>
                <a:gd name="T25" fmla="*/ 1081 h 1092"/>
                <a:gd name="T26" fmla="*/ 359 w 1092"/>
                <a:gd name="T27" fmla="*/ 1060 h 1092"/>
                <a:gd name="T28" fmla="*/ 286 w 1092"/>
                <a:gd name="T29" fmla="*/ 1027 h 1092"/>
                <a:gd name="T30" fmla="*/ 219 w 1092"/>
                <a:gd name="T31" fmla="*/ 985 h 1092"/>
                <a:gd name="T32" fmla="*/ 159 w 1092"/>
                <a:gd name="T33" fmla="*/ 933 h 1092"/>
                <a:gd name="T34" fmla="*/ 108 w 1092"/>
                <a:gd name="T35" fmla="*/ 873 h 1092"/>
                <a:gd name="T36" fmla="*/ 65 w 1092"/>
                <a:gd name="T37" fmla="*/ 806 h 1092"/>
                <a:gd name="T38" fmla="*/ 33 w 1092"/>
                <a:gd name="T39" fmla="*/ 734 h 1092"/>
                <a:gd name="T40" fmla="*/ 11 w 1092"/>
                <a:gd name="T41" fmla="*/ 656 h 1092"/>
                <a:gd name="T42" fmla="*/ 0 w 1092"/>
                <a:gd name="T43" fmla="*/ 574 h 1092"/>
                <a:gd name="T44" fmla="*/ 0 w 1092"/>
                <a:gd name="T45" fmla="*/ 518 h 1092"/>
                <a:gd name="T46" fmla="*/ 11 w 1092"/>
                <a:gd name="T47" fmla="*/ 436 h 1092"/>
                <a:gd name="T48" fmla="*/ 33 w 1092"/>
                <a:gd name="T49" fmla="*/ 359 h 1092"/>
                <a:gd name="T50" fmla="*/ 65 w 1092"/>
                <a:gd name="T51" fmla="*/ 286 h 1092"/>
                <a:gd name="T52" fmla="*/ 108 w 1092"/>
                <a:gd name="T53" fmla="*/ 220 h 1092"/>
                <a:gd name="T54" fmla="*/ 159 w 1092"/>
                <a:gd name="T55" fmla="*/ 161 h 1092"/>
                <a:gd name="T56" fmla="*/ 219 w 1092"/>
                <a:gd name="T57" fmla="*/ 109 h 1092"/>
                <a:gd name="T58" fmla="*/ 286 w 1092"/>
                <a:gd name="T59" fmla="*/ 67 h 1092"/>
                <a:gd name="T60" fmla="*/ 359 w 1092"/>
                <a:gd name="T61" fmla="*/ 33 h 1092"/>
                <a:gd name="T62" fmla="*/ 436 w 1092"/>
                <a:gd name="T63" fmla="*/ 11 h 1092"/>
                <a:gd name="T64" fmla="*/ 518 w 1092"/>
                <a:gd name="T65" fmla="*/ 1 h 1092"/>
                <a:gd name="T66" fmla="*/ 574 w 1092"/>
                <a:gd name="T67" fmla="*/ 1 h 1092"/>
                <a:gd name="T68" fmla="*/ 656 w 1092"/>
                <a:gd name="T69" fmla="*/ 11 h 1092"/>
                <a:gd name="T70" fmla="*/ 733 w 1092"/>
                <a:gd name="T71" fmla="*/ 33 h 1092"/>
                <a:gd name="T72" fmla="*/ 806 w 1092"/>
                <a:gd name="T73" fmla="*/ 67 h 1092"/>
                <a:gd name="T74" fmla="*/ 873 w 1092"/>
                <a:gd name="T75" fmla="*/ 109 h 1092"/>
                <a:gd name="T76" fmla="*/ 933 w 1092"/>
                <a:gd name="T77" fmla="*/ 161 h 1092"/>
                <a:gd name="T78" fmla="*/ 984 w 1092"/>
                <a:gd name="T79" fmla="*/ 220 h 1092"/>
                <a:gd name="T80" fmla="*/ 1027 w 1092"/>
                <a:gd name="T81" fmla="*/ 286 h 1092"/>
                <a:gd name="T82" fmla="*/ 1059 w 1092"/>
                <a:gd name="T83" fmla="*/ 359 h 1092"/>
                <a:gd name="T84" fmla="*/ 1081 w 1092"/>
                <a:gd name="T85" fmla="*/ 436 h 1092"/>
                <a:gd name="T86" fmla="*/ 1092 w 1092"/>
                <a:gd name="T87" fmla="*/ 518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2" h="1092">
                  <a:moveTo>
                    <a:pt x="1092" y="547"/>
                  </a:moveTo>
                  <a:lnTo>
                    <a:pt x="1092" y="547"/>
                  </a:lnTo>
                  <a:lnTo>
                    <a:pt x="1092" y="574"/>
                  </a:lnTo>
                  <a:lnTo>
                    <a:pt x="1090" y="602"/>
                  </a:lnTo>
                  <a:lnTo>
                    <a:pt x="1086" y="630"/>
                  </a:lnTo>
                  <a:lnTo>
                    <a:pt x="1081" y="656"/>
                  </a:lnTo>
                  <a:lnTo>
                    <a:pt x="1074" y="684"/>
                  </a:lnTo>
                  <a:lnTo>
                    <a:pt x="1068" y="709"/>
                  </a:lnTo>
                  <a:lnTo>
                    <a:pt x="1059" y="734"/>
                  </a:lnTo>
                  <a:lnTo>
                    <a:pt x="1049" y="759"/>
                  </a:lnTo>
                  <a:lnTo>
                    <a:pt x="1038" y="784"/>
                  </a:lnTo>
                  <a:lnTo>
                    <a:pt x="1027" y="806"/>
                  </a:lnTo>
                  <a:lnTo>
                    <a:pt x="1013" y="830"/>
                  </a:lnTo>
                  <a:lnTo>
                    <a:pt x="999" y="852"/>
                  </a:lnTo>
                  <a:lnTo>
                    <a:pt x="984" y="873"/>
                  </a:lnTo>
                  <a:lnTo>
                    <a:pt x="968" y="894"/>
                  </a:lnTo>
                  <a:lnTo>
                    <a:pt x="950" y="914"/>
                  </a:lnTo>
                  <a:lnTo>
                    <a:pt x="933" y="933"/>
                  </a:lnTo>
                  <a:lnTo>
                    <a:pt x="913" y="951"/>
                  </a:lnTo>
                  <a:lnTo>
                    <a:pt x="894" y="968"/>
                  </a:lnTo>
                  <a:lnTo>
                    <a:pt x="873" y="985"/>
                  </a:lnTo>
                  <a:lnTo>
                    <a:pt x="851" y="1000"/>
                  </a:lnTo>
                  <a:lnTo>
                    <a:pt x="829" y="1013"/>
                  </a:lnTo>
                  <a:lnTo>
                    <a:pt x="806" y="1027"/>
                  </a:lnTo>
                  <a:lnTo>
                    <a:pt x="782" y="1038"/>
                  </a:lnTo>
                  <a:lnTo>
                    <a:pt x="759" y="1050"/>
                  </a:lnTo>
                  <a:lnTo>
                    <a:pt x="733" y="1060"/>
                  </a:lnTo>
                  <a:lnTo>
                    <a:pt x="708" y="1069"/>
                  </a:lnTo>
                  <a:lnTo>
                    <a:pt x="682" y="1076"/>
                  </a:lnTo>
                  <a:lnTo>
                    <a:pt x="656" y="1081"/>
                  </a:lnTo>
                  <a:lnTo>
                    <a:pt x="629" y="1086"/>
                  </a:lnTo>
                  <a:lnTo>
                    <a:pt x="602" y="1090"/>
                  </a:lnTo>
                  <a:lnTo>
                    <a:pt x="574" y="1092"/>
                  </a:lnTo>
                  <a:lnTo>
                    <a:pt x="545" y="1092"/>
                  </a:lnTo>
                  <a:lnTo>
                    <a:pt x="545" y="1092"/>
                  </a:lnTo>
                  <a:lnTo>
                    <a:pt x="518" y="1092"/>
                  </a:lnTo>
                  <a:lnTo>
                    <a:pt x="490" y="1090"/>
                  </a:lnTo>
                  <a:lnTo>
                    <a:pt x="463" y="1086"/>
                  </a:lnTo>
                  <a:lnTo>
                    <a:pt x="436" y="1081"/>
                  </a:lnTo>
                  <a:lnTo>
                    <a:pt x="410" y="1076"/>
                  </a:lnTo>
                  <a:lnTo>
                    <a:pt x="384" y="1069"/>
                  </a:lnTo>
                  <a:lnTo>
                    <a:pt x="359" y="1060"/>
                  </a:lnTo>
                  <a:lnTo>
                    <a:pt x="333" y="1050"/>
                  </a:lnTo>
                  <a:lnTo>
                    <a:pt x="310" y="1038"/>
                  </a:lnTo>
                  <a:lnTo>
                    <a:pt x="286" y="1027"/>
                  </a:lnTo>
                  <a:lnTo>
                    <a:pt x="263" y="1013"/>
                  </a:lnTo>
                  <a:lnTo>
                    <a:pt x="241" y="1000"/>
                  </a:lnTo>
                  <a:lnTo>
                    <a:pt x="219" y="985"/>
                  </a:lnTo>
                  <a:lnTo>
                    <a:pt x="198" y="968"/>
                  </a:lnTo>
                  <a:lnTo>
                    <a:pt x="179" y="951"/>
                  </a:lnTo>
                  <a:lnTo>
                    <a:pt x="159" y="933"/>
                  </a:lnTo>
                  <a:lnTo>
                    <a:pt x="142" y="914"/>
                  </a:lnTo>
                  <a:lnTo>
                    <a:pt x="124" y="894"/>
                  </a:lnTo>
                  <a:lnTo>
                    <a:pt x="108" y="873"/>
                  </a:lnTo>
                  <a:lnTo>
                    <a:pt x="93" y="852"/>
                  </a:lnTo>
                  <a:lnTo>
                    <a:pt x="79" y="830"/>
                  </a:lnTo>
                  <a:lnTo>
                    <a:pt x="65" y="806"/>
                  </a:lnTo>
                  <a:lnTo>
                    <a:pt x="54" y="784"/>
                  </a:lnTo>
                  <a:lnTo>
                    <a:pt x="43" y="759"/>
                  </a:lnTo>
                  <a:lnTo>
                    <a:pt x="33" y="734"/>
                  </a:lnTo>
                  <a:lnTo>
                    <a:pt x="24" y="709"/>
                  </a:lnTo>
                  <a:lnTo>
                    <a:pt x="18" y="684"/>
                  </a:lnTo>
                  <a:lnTo>
                    <a:pt x="11" y="656"/>
                  </a:lnTo>
                  <a:lnTo>
                    <a:pt x="6" y="630"/>
                  </a:lnTo>
                  <a:lnTo>
                    <a:pt x="2" y="602"/>
                  </a:lnTo>
                  <a:lnTo>
                    <a:pt x="0" y="574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18"/>
                  </a:lnTo>
                  <a:lnTo>
                    <a:pt x="2" y="490"/>
                  </a:lnTo>
                  <a:lnTo>
                    <a:pt x="6" y="463"/>
                  </a:lnTo>
                  <a:lnTo>
                    <a:pt x="11" y="436"/>
                  </a:lnTo>
                  <a:lnTo>
                    <a:pt x="18" y="410"/>
                  </a:lnTo>
                  <a:lnTo>
                    <a:pt x="24" y="384"/>
                  </a:lnTo>
                  <a:lnTo>
                    <a:pt x="33" y="359"/>
                  </a:lnTo>
                  <a:lnTo>
                    <a:pt x="43" y="334"/>
                  </a:lnTo>
                  <a:lnTo>
                    <a:pt x="54" y="310"/>
                  </a:lnTo>
                  <a:lnTo>
                    <a:pt x="65" y="286"/>
                  </a:lnTo>
                  <a:lnTo>
                    <a:pt x="79" y="263"/>
                  </a:lnTo>
                  <a:lnTo>
                    <a:pt x="93" y="241"/>
                  </a:lnTo>
                  <a:lnTo>
                    <a:pt x="108" y="220"/>
                  </a:lnTo>
                  <a:lnTo>
                    <a:pt x="124" y="199"/>
                  </a:lnTo>
                  <a:lnTo>
                    <a:pt x="142" y="179"/>
                  </a:lnTo>
                  <a:lnTo>
                    <a:pt x="159" y="161"/>
                  </a:lnTo>
                  <a:lnTo>
                    <a:pt x="179" y="142"/>
                  </a:lnTo>
                  <a:lnTo>
                    <a:pt x="198" y="125"/>
                  </a:lnTo>
                  <a:lnTo>
                    <a:pt x="219" y="109"/>
                  </a:lnTo>
                  <a:lnTo>
                    <a:pt x="241" y="93"/>
                  </a:lnTo>
                  <a:lnTo>
                    <a:pt x="263" y="79"/>
                  </a:lnTo>
                  <a:lnTo>
                    <a:pt x="286" y="67"/>
                  </a:lnTo>
                  <a:lnTo>
                    <a:pt x="310" y="54"/>
                  </a:lnTo>
                  <a:lnTo>
                    <a:pt x="333" y="43"/>
                  </a:lnTo>
                  <a:lnTo>
                    <a:pt x="359" y="33"/>
                  </a:lnTo>
                  <a:lnTo>
                    <a:pt x="384" y="25"/>
                  </a:lnTo>
                  <a:lnTo>
                    <a:pt x="410" y="18"/>
                  </a:lnTo>
                  <a:lnTo>
                    <a:pt x="436" y="11"/>
                  </a:lnTo>
                  <a:lnTo>
                    <a:pt x="463" y="6"/>
                  </a:lnTo>
                  <a:lnTo>
                    <a:pt x="490" y="3"/>
                  </a:lnTo>
                  <a:lnTo>
                    <a:pt x="518" y="1"/>
                  </a:lnTo>
                  <a:lnTo>
                    <a:pt x="545" y="0"/>
                  </a:lnTo>
                  <a:lnTo>
                    <a:pt x="545" y="0"/>
                  </a:lnTo>
                  <a:lnTo>
                    <a:pt x="574" y="1"/>
                  </a:lnTo>
                  <a:lnTo>
                    <a:pt x="602" y="3"/>
                  </a:lnTo>
                  <a:lnTo>
                    <a:pt x="629" y="6"/>
                  </a:lnTo>
                  <a:lnTo>
                    <a:pt x="656" y="11"/>
                  </a:lnTo>
                  <a:lnTo>
                    <a:pt x="682" y="18"/>
                  </a:lnTo>
                  <a:lnTo>
                    <a:pt x="708" y="25"/>
                  </a:lnTo>
                  <a:lnTo>
                    <a:pt x="733" y="33"/>
                  </a:lnTo>
                  <a:lnTo>
                    <a:pt x="759" y="43"/>
                  </a:lnTo>
                  <a:lnTo>
                    <a:pt x="782" y="54"/>
                  </a:lnTo>
                  <a:lnTo>
                    <a:pt x="806" y="67"/>
                  </a:lnTo>
                  <a:lnTo>
                    <a:pt x="829" y="79"/>
                  </a:lnTo>
                  <a:lnTo>
                    <a:pt x="851" y="93"/>
                  </a:lnTo>
                  <a:lnTo>
                    <a:pt x="873" y="109"/>
                  </a:lnTo>
                  <a:lnTo>
                    <a:pt x="894" y="125"/>
                  </a:lnTo>
                  <a:lnTo>
                    <a:pt x="913" y="142"/>
                  </a:lnTo>
                  <a:lnTo>
                    <a:pt x="933" y="161"/>
                  </a:lnTo>
                  <a:lnTo>
                    <a:pt x="950" y="179"/>
                  </a:lnTo>
                  <a:lnTo>
                    <a:pt x="968" y="199"/>
                  </a:lnTo>
                  <a:lnTo>
                    <a:pt x="984" y="220"/>
                  </a:lnTo>
                  <a:lnTo>
                    <a:pt x="999" y="241"/>
                  </a:lnTo>
                  <a:lnTo>
                    <a:pt x="1013" y="263"/>
                  </a:lnTo>
                  <a:lnTo>
                    <a:pt x="1027" y="286"/>
                  </a:lnTo>
                  <a:lnTo>
                    <a:pt x="1038" y="310"/>
                  </a:lnTo>
                  <a:lnTo>
                    <a:pt x="1049" y="334"/>
                  </a:lnTo>
                  <a:lnTo>
                    <a:pt x="1059" y="359"/>
                  </a:lnTo>
                  <a:lnTo>
                    <a:pt x="1068" y="384"/>
                  </a:lnTo>
                  <a:lnTo>
                    <a:pt x="1074" y="410"/>
                  </a:lnTo>
                  <a:lnTo>
                    <a:pt x="1081" y="436"/>
                  </a:lnTo>
                  <a:lnTo>
                    <a:pt x="1086" y="463"/>
                  </a:lnTo>
                  <a:lnTo>
                    <a:pt x="1090" y="490"/>
                  </a:lnTo>
                  <a:lnTo>
                    <a:pt x="1092" y="518"/>
                  </a:lnTo>
                  <a:lnTo>
                    <a:pt x="1092" y="547"/>
                  </a:lnTo>
                  <a:lnTo>
                    <a:pt x="1092" y="547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391">
              <a:extLst>
                <a:ext uri="{FF2B5EF4-FFF2-40B4-BE49-F238E27FC236}">
                  <a16:creationId xmlns:a16="http://schemas.microsoft.com/office/drawing/2014/main" id="{76F8F1F9-5E51-3919-42FF-7C357687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551" y="5478463"/>
              <a:ext cx="742950" cy="309563"/>
            </a:xfrm>
            <a:custGeom>
              <a:avLst/>
              <a:gdLst>
                <a:gd name="T0" fmla="*/ 0 w 468"/>
                <a:gd name="T1" fmla="*/ 0 h 195"/>
                <a:gd name="T2" fmla="*/ 0 w 468"/>
                <a:gd name="T3" fmla="*/ 195 h 195"/>
                <a:gd name="T4" fmla="*/ 468 w 468"/>
                <a:gd name="T5" fmla="*/ 195 h 195"/>
                <a:gd name="T6" fmla="*/ 468 w 46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8" h="195">
                  <a:moveTo>
                    <a:pt x="0" y="0"/>
                  </a:moveTo>
                  <a:lnTo>
                    <a:pt x="0" y="195"/>
                  </a:lnTo>
                  <a:lnTo>
                    <a:pt x="468" y="195"/>
                  </a:lnTo>
                  <a:lnTo>
                    <a:pt x="468" y="0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Rectangle 392">
              <a:extLst>
                <a:ext uri="{FF2B5EF4-FFF2-40B4-BE49-F238E27FC236}">
                  <a16:creationId xmlns:a16="http://schemas.microsoft.com/office/drawing/2014/main" id="{4D92C3FF-D941-9133-B6A7-08A09BF3F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76" y="5788025"/>
              <a:ext cx="495300" cy="247650"/>
            </a:xfrm>
            <a:prstGeom prst="rect">
              <a:avLst/>
            </a:prstGeom>
            <a:noFill/>
            <a:ln w="12700">
              <a:solidFill>
                <a:srgbClr val="002D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Line 393">
              <a:extLst>
                <a:ext uri="{FF2B5EF4-FFF2-40B4-BE49-F238E27FC236}">
                  <a16:creationId xmlns:a16="http://schemas.microsoft.com/office/drawing/2014/main" id="{CABC4D34-CF4A-C93A-20AD-3F4065B6B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6035675"/>
              <a:ext cx="0" cy="24765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Line 394">
              <a:extLst>
                <a:ext uri="{FF2B5EF4-FFF2-40B4-BE49-F238E27FC236}">
                  <a16:creationId xmlns:a16="http://schemas.microsoft.com/office/drawing/2014/main" id="{0F2866DA-E22D-7C99-0F25-80768EC06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3433763"/>
              <a:ext cx="0" cy="1254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Line 395">
              <a:extLst>
                <a:ext uri="{FF2B5EF4-FFF2-40B4-BE49-F238E27FC236}">
                  <a16:creationId xmlns:a16="http://schemas.microsoft.com/office/drawing/2014/main" id="{E0FDD006-7B23-F4F4-3A42-E4F8495F5F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72013" y="3797300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Line 396">
              <a:extLst>
                <a:ext uri="{FF2B5EF4-FFF2-40B4-BE49-F238E27FC236}">
                  <a16:creationId xmlns:a16="http://schemas.microsoft.com/office/drawing/2014/main" id="{6C02DA45-42EF-31AA-3419-24951D720A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9038" y="4673600"/>
              <a:ext cx="122238" cy="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Line 397">
              <a:extLst>
                <a:ext uri="{FF2B5EF4-FFF2-40B4-BE49-F238E27FC236}">
                  <a16:creationId xmlns:a16="http://schemas.microsoft.com/office/drawing/2014/main" id="{E567AA18-CB36-89BF-F403-BE5E90B4C9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72013" y="5462588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Line 398">
              <a:extLst>
                <a:ext uri="{FF2B5EF4-FFF2-40B4-BE49-F238E27FC236}">
                  <a16:creationId xmlns:a16="http://schemas.microsoft.com/office/drawing/2014/main" id="{711DCFD4-1103-743B-7552-01FF1DDD8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6726" y="3797300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Line 399">
              <a:extLst>
                <a:ext uri="{FF2B5EF4-FFF2-40B4-BE49-F238E27FC236}">
                  <a16:creationId xmlns:a16="http://schemas.microsoft.com/office/drawing/2014/main" id="{A00AC750-69B3-ADCA-9108-76A3B6B5A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4776" y="4673600"/>
              <a:ext cx="122238" cy="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Line 400">
              <a:extLst>
                <a:ext uri="{FF2B5EF4-FFF2-40B4-BE49-F238E27FC236}">
                  <a16:creationId xmlns:a16="http://schemas.microsoft.com/office/drawing/2014/main" id="{4E75070A-C28E-6F78-7961-5304F864D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6726" y="5462588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401">
              <a:extLst>
                <a:ext uri="{FF2B5EF4-FFF2-40B4-BE49-F238E27FC236}">
                  <a16:creationId xmlns:a16="http://schemas.microsoft.com/office/drawing/2014/main" id="{83538318-7EDB-23BB-525C-42698BF17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726" y="4673600"/>
              <a:ext cx="990600" cy="804863"/>
            </a:xfrm>
            <a:custGeom>
              <a:avLst/>
              <a:gdLst>
                <a:gd name="T0" fmla="*/ 451 w 624"/>
                <a:gd name="T1" fmla="*/ 75 h 507"/>
                <a:gd name="T2" fmla="*/ 456 w 624"/>
                <a:gd name="T3" fmla="*/ 60 h 507"/>
                <a:gd name="T4" fmla="*/ 473 w 624"/>
                <a:gd name="T5" fmla="*/ 32 h 507"/>
                <a:gd name="T6" fmla="*/ 498 w 624"/>
                <a:gd name="T7" fmla="*/ 12 h 507"/>
                <a:gd name="T8" fmla="*/ 530 w 624"/>
                <a:gd name="T9" fmla="*/ 1 h 507"/>
                <a:gd name="T10" fmla="*/ 546 w 624"/>
                <a:gd name="T11" fmla="*/ 0 h 507"/>
                <a:gd name="T12" fmla="*/ 562 w 624"/>
                <a:gd name="T13" fmla="*/ 1 h 507"/>
                <a:gd name="T14" fmla="*/ 576 w 624"/>
                <a:gd name="T15" fmla="*/ 6 h 507"/>
                <a:gd name="T16" fmla="*/ 601 w 624"/>
                <a:gd name="T17" fmla="*/ 22 h 507"/>
                <a:gd name="T18" fmla="*/ 619 w 624"/>
                <a:gd name="T19" fmla="*/ 48 h 507"/>
                <a:gd name="T20" fmla="*/ 622 w 624"/>
                <a:gd name="T21" fmla="*/ 61 h 507"/>
                <a:gd name="T22" fmla="*/ 624 w 624"/>
                <a:gd name="T23" fmla="*/ 78 h 507"/>
                <a:gd name="T24" fmla="*/ 624 w 624"/>
                <a:gd name="T25" fmla="*/ 85 h 507"/>
                <a:gd name="T26" fmla="*/ 621 w 624"/>
                <a:gd name="T27" fmla="*/ 100 h 507"/>
                <a:gd name="T28" fmla="*/ 611 w 624"/>
                <a:gd name="T29" fmla="*/ 122 h 507"/>
                <a:gd name="T30" fmla="*/ 590 w 624"/>
                <a:gd name="T31" fmla="*/ 143 h 507"/>
                <a:gd name="T32" fmla="*/ 570 w 624"/>
                <a:gd name="T33" fmla="*/ 152 h 507"/>
                <a:gd name="T34" fmla="*/ 555 w 624"/>
                <a:gd name="T35" fmla="*/ 155 h 507"/>
                <a:gd name="T36" fmla="*/ 311 w 624"/>
                <a:gd name="T37" fmla="*/ 155 h 507"/>
                <a:gd name="T38" fmla="*/ 78 w 624"/>
                <a:gd name="T39" fmla="*/ 155 h 507"/>
                <a:gd name="T40" fmla="*/ 62 w 624"/>
                <a:gd name="T41" fmla="*/ 154 h 507"/>
                <a:gd name="T42" fmla="*/ 48 w 624"/>
                <a:gd name="T43" fmla="*/ 149 h 507"/>
                <a:gd name="T44" fmla="*/ 23 w 624"/>
                <a:gd name="T45" fmla="*/ 133 h 507"/>
                <a:gd name="T46" fmla="*/ 5 w 624"/>
                <a:gd name="T47" fmla="*/ 108 h 507"/>
                <a:gd name="T48" fmla="*/ 2 w 624"/>
                <a:gd name="T49" fmla="*/ 93 h 507"/>
                <a:gd name="T50" fmla="*/ 0 w 624"/>
                <a:gd name="T51" fmla="*/ 78 h 507"/>
                <a:gd name="T52" fmla="*/ 0 w 624"/>
                <a:gd name="T53" fmla="*/ 70 h 507"/>
                <a:gd name="T54" fmla="*/ 3 w 624"/>
                <a:gd name="T55" fmla="*/ 54 h 507"/>
                <a:gd name="T56" fmla="*/ 13 w 624"/>
                <a:gd name="T57" fmla="*/ 34 h 507"/>
                <a:gd name="T58" fmla="*/ 34 w 624"/>
                <a:gd name="T59" fmla="*/ 12 h 507"/>
                <a:gd name="T60" fmla="*/ 54 w 624"/>
                <a:gd name="T61" fmla="*/ 2 h 507"/>
                <a:gd name="T62" fmla="*/ 69 w 624"/>
                <a:gd name="T63" fmla="*/ 0 h 507"/>
                <a:gd name="T64" fmla="*/ 78 w 624"/>
                <a:gd name="T65" fmla="*/ 0 h 507"/>
                <a:gd name="T66" fmla="*/ 111 w 624"/>
                <a:gd name="T67" fmla="*/ 5 h 507"/>
                <a:gd name="T68" fmla="*/ 138 w 624"/>
                <a:gd name="T69" fmla="*/ 21 h 507"/>
                <a:gd name="T70" fmla="*/ 161 w 624"/>
                <a:gd name="T71" fmla="*/ 45 h 507"/>
                <a:gd name="T72" fmla="*/ 173 w 624"/>
                <a:gd name="T73" fmla="*/ 7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4" h="507">
                  <a:moveTo>
                    <a:pt x="351" y="507"/>
                  </a:moveTo>
                  <a:lnTo>
                    <a:pt x="451" y="75"/>
                  </a:lnTo>
                  <a:lnTo>
                    <a:pt x="451" y="75"/>
                  </a:lnTo>
                  <a:lnTo>
                    <a:pt x="456" y="60"/>
                  </a:lnTo>
                  <a:lnTo>
                    <a:pt x="463" y="45"/>
                  </a:lnTo>
                  <a:lnTo>
                    <a:pt x="473" y="32"/>
                  </a:lnTo>
                  <a:lnTo>
                    <a:pt x="486" y="21"/>
                  </a:lnTo>
                  <a:lnTo>
                    <a:pt x="498" y="12"/>
                  </a:lnTo>
                  <a:lnTo>
                    <a:pt x="513" y="5"/>
                  </a:lnTo>
                  <a:lnTo>
                    <a:pt x="530" y="1"/>
                  </a:lnTo>
                  <a:lnTo>
                    <a:pt x="546" y="0"/>
                  </a:lnTo>
                  <a:lnTo>
                    <a:pt x="546" y="0"/>
                  </a:lnTo>
                  <a:lnTo>
                    <a:pt x="555" y="0"/>
                  </a:lnTo>
                  <a:lnTo>
                    <a:pt x="562" y="1"/>
                  </a:lnTo>
                  <a:lnTo>
                    <a:pt x="570" y="2"/>
                  </a:lnTo>
                  <a:lnTo>
                    <a:pt x="576" y="6"/>
                  </a:lnTo>
                  <a:lnTo>
                    <a:pt x="590" y="12"/>
                  </a:lnTo>
                  <a:lnTo>
                    <a:pt x="601" y="22"/>
                  </a:lnTo>
                  <a:lnTo>
                    <a:pt x="611" y="34"/>
                  </a:lnTo>
                  <a:lnTo>
                    <a:pt x="619" y="48"/>
                  </a:lnTo>
                  <a:lnTo>
                    <a:pt x="621" y="54"/>
                  </a:lnTo>
                  <a:lnTo>
                    <a:pt x="622" y="61"/>
                  </a:lnTo>
                  <a:lnTo>
                    <a:pt x="624" y="70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624" y="85"/>
                  </a:lnTo>
                  <a:lnTo>
                    <a:pt x="622" y="93"/>
                  </a:lnTo>
                  <a:lnTo>
                    <a:pt x="621" y="100"/>
                  </a:lnTo>
                  <a:lnTo>
                    <a:pt x="619" y="108"/>
                  </a:lnTo>
                  <a:lnTo>
                    <a:pt x="611" y="122"/>
                  </a:lnTo>
                  <a:lnTo>
                    <a:pt x="601" y="133"/>
                  </a:lnTo>
                  <a:lnTo>
                    <a:pt x="590" y="143"/>
                  </a:lnTo>
                  <a:lnTo>
                    <a:pt x="576" y="149"/>
                  </a:lnTo>
                  <a:lnTo>
                    <a:pt x="570" y="152"/>
                  </a:lnTo>
                  <a:lnTo>
                    <a:pt x="562" y="154"/>
                  </a:lnTo>
                  <a:lnTo>
                    <a:pt x="555" y="155"/>
                  </a:lnTo>
                  <a:lnTo>
                    <a:pt x="546" y="155"/>
                  </a:lnTo>
                  <a:lnTo>
                    <a:pt x="311" y="155"/>
                  </a:lnTo>
                  <a:lnTo>
                    <a:pt x="78" y="155"/>
                  </a:lnTo>
                  <a:lnTo>
                    <a:pt x="78" y="155"/>
                  </a:lnTo>
                  <a:lnTo>
                    <a:pt x="69" y="155"/>
                  </a:lnTo>
                  <a:lnTo>
                    <a:pt x="62" y="154"/>
                  </a:lnTo>
                  <a:lnTo>
                    <a:pt x="54" y="152"/>
                  </a:lnTo>
                  <a:lnTo>
                    <a:pt x="48" y="149"/>
                  </a:lnTo>
                  <a:lnTo>
                    <a:pt x="34" y="143"/>
                  </a:lnTo>
                  <a:lnTo>
                    <a:pt x="23" y="133"/>
                  </a:lnTo>
                  <a:lnTo>
                    <a:pt x="13" y="122"/>
                  </a:lnTo>
                  <a:lnTo>
                    <a:pt x="5" y="108"/>
                  </a:lnTo>
                  <a:lnTo>
                    <a:pt x="3" y="100"/>
                  </a:lnTo>
                  <a:lnTo>
                    <a:pt x="2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2" y="61"/>
                  </a:lnTo>
                  <a:lnTo>
                    <a:pt x="3" y="54"/>
                  </a:lnTo>
                  <a:lnTo>
                    <a:pt x="5" y="48"/>
                  </a:lnTo>
                  <a:lnTo>
                    <a:pt x="13" y="34"/>
                  </a:lnTo>
                  <a:lnTo>
                    <a:pt x="23" y="22"/>
                  </a:lnTo>
                  <a:lnTo>
                    <a:pt x="34" y="12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11" y="5"/>
                  </a:lnTo>
                  <a:lnTo>
                    <a:pt x="126" y="12"/>
                  </a:lnTo>
                  <a:lnTo>
                    <a:pt x="138" y="21"/>
                  </a:lnTo>
                  <a:lnTo>
                    <a:pt x="151" y="32"/>
                  </a:lnTo>
                  <a:lnTo>
                    <a:pt x="161" y="45"/>
                  </a:lnTo>
                  <a:lnTo>
                    <a:pt x="168" y="60"/>
                  </a:lnTo>
                  <a:lnTo>
                    <a:pt x="173" y="75"/>
                  </a:lnTo>
                  <a:lnTo>
                    <a:pt x="273" y="507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8" name="Rechteck 267">
            <a:extLst>
              <a:ext uri="{FF2B5EF4-FFF2-40B4-BE49-F238E27FC236}">
                <a16:creationId xmlns:a16="http://schemas.microsoft.com/office/drawing/2014/main" id="{7E48E615-A8C6-4BE7-1638-B69F84F5F203}"/>
              </a:ext>
            </a:extLst>
          </p:cNvPr>
          <p:cNvSpPr/>
          <p:nvPr/>
        </p:nvSpPr>
        <p:spPr>
          <a:xfrm>
            <a:off x="10940604" y="1579268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Aug</a:t>
            </a:r>
          </a:p>
        </p:txBody>
      </p:sp>
      <p:grpSp>
        <p:nvGrpSpPr>
          <p:cNvPr id="229" name="Gruppieren 228">
            <a:extLst>
              <a:ext uri="{FF2B5EF4-FFF2-40B4-BE49-F238E27FC236}">
                <a16:creationId xmlns:a16="http://schemas.microsoft.com/office/drawing/2014/main" id="{9583902B-FFD5-7D52-E8F1-81A1B37692F1}"/>
              </a:ext>
            </a:extLst>
          </p:cNvPr>
          <p:cNvGrpSpPr/>
          <p:nvPr/>
        </p:nvGrpSpPr>
        <p:grpSpPr>
          <a:xfrm>
            <a:off x="1733022" y="3529439"/>
            <a:ext cx="1463739" cy="1061253"/>
            <a:chOff x="1733022" y="3529439"/>
            <a:chExt cx="1463739" cy="1061253"/>
          </a:xfrm>
        </p:grpSpPr>
        <p:grpSp>
          <p:nvGrpSpPr>
            <p:cNvPr id="228" name="Gruppieren 227">
              <a:extLst>
                <a:ext uri="{FF2B5EF4-FFF2-40B4-BE49-F238E27FC236}">
                  <a16:creationId xmlns:a16="http://schemas.microsoft.com/office/drawing/2014/main" id="{9963E953-963F-52A3-988A-B1C123A16611}"/>
                </a:ext>
              </a:extLst>
            </p:cNvPr>
            <p:cNvGrpSpPr/>
            <p:nvPr/>
          </p:nvGrpSpPr>
          <p:grpSpPr>
            <a:xfrm>
              <a:off x="1929403" y="3725588"/>
              <a:ext cx="1092403" cy="665437"/>
              <a:chOff x="1878070" y="3182977"/>
              <a:chExt cx="2379398" cy="1449409"/>
            </a:xfrm>
          </p:grpSpPr>
          <p:pic>
            <p:nvPicPr>
              <p:cNvPr id="225" name="Grafik 224">
                <a:extLst>
                  <a:ext uri="{FF2B5EF4-FFF2-40B4-BE49-F238E27FC236}">
                    <a16:creationId xmlns:a16="http://schemas.microsoft.com/office/drawing/2014/main" id="{68598A2A-4A58-90B0-C3B0-0CE36221D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78070" y="3182977"/>
                <a:ext cx="2378901" cy="1175664"/>
              </a:xfrm>
              <a:prstGeom prst="rect">
                <a:avLst/>
              </a:prstGeom>
            </p:spPr>
          </p:pic>
          <p:pic>
            <p:nvPicPr>
              <p:cNvPr id="227" name="Grafik 226">
                <a:extLst>
                  <a:ext uri="{FF2B5EF4-FFF2-40B4-BE49-F238E27FC236}">
                    <a16:creationId xmlns:a16="http://schemas.microsoft.com/office/drawing/2014/main" id="{BF2E9330-A285-38A9-3C92-3B65E444EE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t="5746" b="55765"/>
              <a:stretch>
                <a:fillRect/>
              </a:stretch>
            </p:blipFill>
            <p:spPr>
              <a:xfrm>
                <a:off x="1878070" y="4216110"/>
                <a:ext cx="2379398" cy="416276"/>
              </a:xfrm>
              <a:prstGeom prst="rect">
                <a:avLst/>
              </a:prstGeom>
            </p:spPr>
          </p:pic>
        </p:grpSp>
        <p:pic>
          <p:nvPicPr>
            <p:cNvPr id="100" name="Inhaltsplatzhalter 3">
              <a:extLst>
                <a:ext uri="{FF2B5EF4-FFF2-40B4-BE49-F238E27FC236}">
                  <a16:creationId xmlns:a16="http://schemas.microsoft.com/office/drawing/2014/main" id="{87A6EDA0-031B-9BB2-B2C8-EA3797F4D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66" b="89844" l="13440" r="86788">
                          <a14:foregroundMark x1="19818" y1="31250" x2="19818" y2="42969"/>
                          <a14:foregroundMark x1="20273" y1="48828" x2="18679" y2="75000"/>
                          <a14:foregroundMark x1="61545" y1="77584" x2="61689" y2="77564"/>
                          <a14:foregroundMark x1="27379" y1="82400" x2="29031" y2="82167"/>
                          <a14:foregroundMark x1="18907" y1="83594" x2="27318" y2="82408"/>
                          <a14:foregroundMark x1="65831" y1="79688" x2="82460" y2="80859"/>
                          <a14:foregroundMark x1="20273" y1="28125" x2="20273" y2="28125"/>
                          <a14:foregroundMark x1="20273" y1="22266" x2="20273" y2="22266"/>
                          <a14:foregroundMark x1="20273" y1="19141" x2="20273" y2="19141"/>
                          <a14:foregroundMark x1="20501" y1="17188" x2="20501" y2="17188"/>
                          <a14:foregroundMark x1="23235" y1="15625" x2="23235" y2="15625"/>
                          <a14:foregroundMark x1="25057" y1="16016" x2="25057" y2="16016"/>
                          <a14:foregroundMark x1="29385" y1="16016" x2="29385" y2="16016"/>
                          <a14:foregroundMark x1="41230" y1="16016" x2="41230" y2="16016"/>
                          <a14:foregroundMark x1="48975" y1="16016" x2="48975" y2="16016"/>
                          <a14:foregroundMark x1="41913" y1="15625" x2="41913" y2="15625"/>
                          <a14:foregroundMark x1="44875" y1="16016" x2="44875" y2="16016"/>
                          <a14:foregroundMark x1="37358" y1="16797" x2="37358" y2="16797"/>
                          <a14:foregroundMark x1="36674" y1="80469" x2="36674" y2="80469"/>
                          <a14:foregroundMark x1="45558" y1="81250" x2="45558" y2="81250"/>
                          <a14:foregroundMark x1="52164" y1="81641" x2="52164" y2="81641"/>
                          <a14:foregroundMark x1="58770" y1="81641" x2="58770" y2="81641"/>
                          <a14:foregroundMark x1="61276" y1="79688" x2="61276" y2="79688"/>
                          <a14:foregroundMark x1="60820" y1="79297" x2="60820" y2="79297"/>
                          <a14:foregroundMark x1="83599" y1="85156" x2="83599" y2="85156"/>
                          <a14:foregroundMark x1="15718" y1="85547" x2="15718" y2="85547"/>
                          <a14:foregroundMark x1="13440" y1="85547" x2="13440" y2="85547"/>
                          <a14:foregroundMark x1="86788" y1="84766" x2="86788" y2="84766"/>
                          <a14:foregroundMark x1="79271" y1="50391" x2="79271" y2="50391"/>
                          <a14:foregroundMark x1="79271" y1="48828" x2="79271" y2="53906"/>
                          <a14:foregroundMark x1="80410" y1="46875" x2="80410" y2="53516"/>
                          <a14:foregroundMark x1="58087" y1="80859" x2="61959" y2="80859"/>
                          <a14:backgroundMark x1="32802" y1="28516" x2="55125" y2="31641"/>
                          <a14:backgroundMark x1="24829" y1="23828" x2="26424" y2="53516"/>
                          <a14:backgroundMark x1="27563" y1="63281" x2="43964" y2="63281"/>
                          <a14:backgroundMark x1="25740" y1="71484" x2="58314" y2="69922"/>
                          <a14:backgroundMark x1="67426" y1="37109" x2="69704" y2="69141"/>
                          <a14:backgroundMark x1="75397" y1="49527" x2="74260" y2="66016"/>
                          <a14:backgroundMark x1="76765" y1="29688" x2="75445" y2="48828"/>
                          <a14:backgroundMark x1="22551" y1="20313" x2="56720" y2="21484"/>
                          <a14:backgroundMark x1="56720" y1="21484" x2="77205" y2="46875"/>
                          <a14:backgroundMark x1="75841" y1="53906" x2="53303" y2="76563"/>
                          <a14:backgroundMark x1="53303" y1="76563" x2="26196" y2="76563"/>
                          <a14:backgroundMark x1="23310" y1="28125" x2="23007" y2="23047"/>
                          <a14:backgroundMark x1="26196" y1="76563" x2="23310" y2="28125"/>
                          <a14:backgroundMark x1="35080" y1="30469" x2="45330" y2="49219"/>
                          <a14:backgroundMark x1="37358" y1="58203" x2="56492" y2="37500"/>
                          <a14:backgroundMark x1="48292" y1="59375" x2="64920" y2="50781"/>
                          <a14:backgroundMark x1="53531" y1="76563" x2="77677" y2="60156"/>
                          <a14:backgroundMark x1="77677" y1="60156" x2="55581" y2="73828"/>
                          <a14:backgroundMark x1="63636" y1="76344" x2="71071" y2="74219"/>
                          <a14:backgroundMark x1="58087" y1="76953" x2="59283" y2="77637"/>
                          <a14:backgroundMark x1="28702" y1="26172" x2="28474" y2="58984"/>
                          <a14:backgroundMark x1="60592" y1="35938" x2="51481" y2="45703"/>
                          <a14:backgroundMark x1="61731" y1="76953" x2="61731" y2="76953"/>
                          <a14:backgroundMark x1="61731" y1="76953" x2="61731" y2="76953"/>
                          <a14:backgroundMark x1="61731" y1="77734" x2="61731" y2="777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97" r="10544"/>
            <a:stretch/>
          </p:blipFill>
          <p:spPr>
            <a:xfrm>
              <a:off x="1733022" y="3529439"/>
              <a:ext cx="1463739" cy="1061253"/>
            </a:xfrm>
            <a:prstGeom prst="rect">
              <a:avLst/>
            </a:prstGeom>
          </p:spPr>
        </p:pic>
      </p:grpSp>
      <p:sp>
        <p:nvSpPr>
          <p:cNvPr id="249" name="AutoShape 2">
            <a:extLst>
              <a:ext uri="{FF2B5EF4-FFF2-40B4-BE49-F238E27FC236}">
                <a16:creationId xmlns:a16="http://schemas.microsoft.com/office/drawing/2014/main" id="{EFDCE3CD-015A-2E8B-7A8F-25BA5EAB376A}"/>
              </a:ext>
            </a:extLst>
          </p:cNvPr>
          <p:cNvSpPr>
            <a:spLocks noChangeArrowheads="1"/>
          </p:cNvSpPr>
          <p:nvPr/>
        </p:nvSpPr>
        <p:spPr bwMode="gray">
          <a:xfrm rot="945067">
            <a:off x="2429044" y="3234964"/>
            <a:ext cx="764805" cy="492026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0795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Start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Oct 1</a:t>
            </a:r>
          </a:p>
        </p:txBody>
      </p:sp>
      <p:sp>
        <p:nvSpPr>
          <p:cNvPr id="224" name="Rechteck 223">
            <a:extLst>
              <a:ext uri="{FF2B5EF4-FFF2-40B4-BE49-F238E27FC236}">
                <a16:creationId xmlns:a16="http://schemas.microsoft.com/office/drawing/2014/main" id="{033C8FA7-FF24-DC89-BAE4-EE1A56099F2F}"/>
              </a:ext>
            </a:extLst>
          </p:cNvPr>
          <p:cNvSpPr/>
          <p:nvPr/>
        </p:nvSpPr>
        <p:spPr>
          <a:xfrm>
            <a:off x="3363456" y="1987992"/>
            <a:ext cx="788436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" name="Rechteck 229">
            <a:extLst>
              <a:ext uri="{FF2B5EF4-FFF2-40B4-BE49-F238E27FC236}">
                <a16:creationId xmlns:a16="http://schemas.microsoft.com/office/drawing/2014/main" id="{90153AF9-32E1-1BC0-B230-E2A375F995EB}"/>
              </a:ext>
            </a:extLst>
          </p:cNvPr>
          <p:cNvSpPr/>
          <p:nvPr/>
        </p:nvSpPr>
        <p:spPr>
          <a:xfrm rot="16200000">
            <a:off x="1769758" y="3687073"/>
            <a:ext cx="3921385" cy="436956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Process &amp;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Announcement of Scholarship Participants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" name="AutoShape 2">
            <a:extLst>
              <a:ext uri="{FF2B5EF4-FFF2-40B4-BE49-F238E27FC236}">
                <a16:creationId xmlns:a16="http://schemas.microsoft.com/office/drawing/2014/main" id="{0846443C-204B-1EA3-26D1-CE82536A57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3557315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32" name="Freeform 90">
            <a:extLst>
              <a:ext uri="{FF2B5EF4-FFF2-40B4-BE49-F238E27FC236}">
                <a16:creationId xmlns:a16="http://schemas.microsoft.com/office/drawing/2014/main" id="{B61D002E-DCDB-62D2-AFD5-D8CF5E79B2C5}"/>
              </a:ext>
            </a:extLst>
          </p:cNvPr>
          <p:cNvSpPr>
            <a:spLocks/>
          </p:cNvSpPr>
          <p:nvPr/>
        </p:nvSpPr>
        <p:spPr bwMode="auto">
          <a:xfrm>
            <a:off x="370076" y="6121653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" name="Freeform 90">
            <a:extLst>
              <a:ext uri="{FF2B5EF4-FFF2-40B4-BE49-F238E27FC236}">
                <a16:creationId xmlns:a16="http://schemas.microsoft.com/office/drawing/2014/main" id="{7CEBDC8B-3CEA-E33F-E0CF-1EA6CDB3AA00}"/>
              </a:ext>
            </a:extLst>
          </p:cNvPr>
          <p:cNvSpPr>
            <a:spLocks/>
          </p:cNvSpPr>
          <p:nvPr/>
        </p:nvSpPr>
        <p:spPr bwMode="auto">
          <a:xfrm>
            <a:off x="3713285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" name="Freeform 90">
            <a:extLst>
              <a:ext uri="{FF2B5EF4-FFF2-40B4-BE49-F238E27FC236}">
                <a16:creationId xmlns:a16="http://schemas.microsoft.com/office/drawing/2014/main" id="{6E4DCFAE-C842-5C37-54D0-029ECFD9601D}"/>
              </a:ext>
            </a:extLst>
          </p:cNvPr>
          <p:cNvSpPr>
            <a:spLocks/>
          </p:cNvSpPr>
          <p:nvPr/>
        </p:nvSpPr>
        <p:spPr bwMode="auto">
          <a:xfrm>
            <a:off x="3964797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" name="Freeform 90">
            <a:extLst>
              <a:ext uri="{FF2B5EF4-FFF2-40B4-BE49-F238E27FC236}">
                <a16:creationId xmlns:a16="http://schemas.microsoft.com/office/drawing/2014/main" id="{15DDB4F2-483E-22EC-03D6-941F1B2BB2A6}"/>
              </a:ext>
            </a:extLst>
          </p:cNvPr>
          <p:cNvSpPr>
            <a:spLocks/>
          </p:cNvSpPr>
          <p:nvPr/>
        </p:nvSpPr>
        <p:spPr bwMode="auto">
          <a:xfrm>
            <a:off x="4216309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Freeform 90">
            <a:extLst>
              <a:ext uri="{FF2B5EF4-FFF2-40B4-BE49-F238E27FC236}">
                <a16:creationId xmlns:a16="http://schemas.microsoft.com/office/drawing/2014/main" id="{04734C71-455D-B66A-DABF-69C8F96F7BBD}"/>
              </a:ext>
            </a:extLst>
          </p:cNvPr>
          <p:cNvSpPr>
            <a:spLocks/>
          </p:cNvSpPr>
          <p:nvPr/>
        </p:nvSpPr>
        <p:spPr bwMode="auto">
          <a:xfrm>
            <a:off x="1822376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1" name="Freeform 90">
            <a:extLst>
              <a:ext uri="{FF2B5EF4-FFF2-40B4-BE49-F238E27FC236}">
                <a16:creationId xmlns:a16="http://schemas.microsoft.com/office/drawing/2014/main" id="{339E8DCF-6235-72FC-6FC3-DAF23787C6A9}"/>
              </a:ext>
            </a:extLst>
          </p:cNvPr>
          <p:cNvSpPr>
            <a:spLocks/>
          </p:cNvSpPr>
          <p:nvPr/>
        </p:nvSpPr>
        <p:spPr bwMode="auto">
          <a:xfrm>
            <a:off x="2073888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3" name="Flussdiagramm: Prozess 24">
            <a:extLst>
              <a:ext uri="{FF2B5EF4-FFF2-40B4-BE49-F238E27FC236}">
                <a16:creationId xmlns:a16="http://schemas.microsoft.com/office/drawing/2014/main" id="{7D1C12D6-F321-6F99-0FCF-65977E3113C4}"/>
              </a:ext>
            </a:extLst>
          </p:cNvPr>
          <p:cNvSpPr/>
          <p:nvPr/>
        </p:nvSpPr>
        <p:spPr>
          <a:xfrm>
            <a:off x="400559" y="6091505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Beginner</a:t>
            </a:r>
          </a:p>
        </p:txBody>
      </p:sp>
      <p:sp>
        <p:nvSpPr>
          <p:cNvPr id="275" name="Flussdiagramm: Prozess 24">
            <a:extLst>
              <a:ext uri="{FF2B5EF4-FFF2-40B4-BE49-F238E27FC236}">
                <a16:creationId xmlns:a16="http://schemas.microsoft.com/office/drawing/2014/main" id="{7F2C8F72-BB81-27B3-F058-66ED94A2C719}"/>
              </a:ext>
            </a:extLst>
          </p:cNvPr>
          <p:cNvSpPr/>
          <p:nvPr/>
        </p:nvSpPr>
        <p:spPr>
          <a:xfrm>
            <a:off x="2201816" y="6087966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Intermediate</a:t>
            </a:r>
          </a:p>
        </p:txBody>
      </p:sp>
      <p:sp>
        <p:nvSpPr>
          <p:cNvPr id="277" name="Flussdiagramm: Prozess 24">
            <a:extLst>
              <a:ext uri="{FF2B5EF4-FFF2-40B4-BE49-F238E27FC236}">
                <a16:creationId xmlns:a16="http://schemas.microsoft.com/office/drawing/2014/main" id="{202DF09E-FE07-8E2A-2A2E-5A4D873D35AB}"/>
              </a:ext>
            </a:extLst>
          </p:cNvPr>
          <p:cNvSpPr/>
          <p:nvPr/>
        </p:nvSpPr>
        <p:spPr>
          <a:xfrm>
            <a:off x="4305230" y="6083763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Advanced</a:t>
            </a:r>
          </a:p>
        </p:txBody>
      </p:sp>
      <p:grpSp>
        <p:nvGrpSpPr>
          <p:cNvPr id="226" name="Gruppieren 225">
            <a:extLst>
              <a:ext uri="{FF2B5EF4-FFF2-40B4-BE49-F238E27FC236}">
                <a16:creationId xmlns:a16="http://schemas.microsoft.com/office/drawing/2014/main" id="{2605A178-589B-0F57-1F01-9103AE7D85AA}"/>
              </a:ext>
            </a:extLst>
          </p:cNvPr>
          <p:cNvGrpSpPr>
            <a:grpSpLocks noChangeAspect="1"/>
          </p:cNvGrpSpPr>
          <p:nvPr/>
        </p:nvGrpSpPr>
        <p:grpSpPr>
          <a:xfrm>
            <a:off x="405884" y="2922611"/>
            <a:ext cx="384955" cy="384955"/>
            <a:chOff x="9051925" y="3287713"/>
            <a:chExt cx="2160588" cy="2160587"/>
          </a:xfrm>
        </p:grpSpPr>
        <p:sp>
          <p:nvSpPr>
            <p:cNvPr id="233" name="Freeform 130">
              <a:extLst>
                <a:ext uri="{FF2B5EF4-FFF2-40B4-BE49-F238E27FC236}">
                  <a16:creationId xmlns:a16="http://schemas.microsoft.com/office/drawing/2014/main" id="{FDC74F7F-B494-3769-DD5F-E3B5CE89B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8063" y="3851275"/>
              <a:ext cx="750887" cy="752475"/>
            </a:xfrm>
            <a:custGeom>
              <a:avLst/>
              <a:gdLst>
                <a:gd name="T0" fmla="*/ 945 w 945"/>
                <a:gd name="T1" fmla="*/ 497 h 946"/>
                <a:gd name="T2" fmla="*/ 936 w 945"/>
                <a:gd name="T3" fmla="*/ 568 h 946"/>
                <a:gd name="T4" fmla="*/ 917 w 945"/>
                <a:gd name="T5" fmla="*/ 636 h 946"/>
                <a:gd name="T6" fmla="*/ 889 w 945"/>
                <a:gd name="T7" fmla="*/ 699 h 946"/>
                <a:gd name="T8" fmla="*/ 852 w 945"/>
                <a:gd name="T9" fmla="*/ 756 h 946"/>
                <a:gd name="T10" fmla="*/ 807 w 945"/>
                <a:gd name="T11" fmla="*/ 807 h 946"/>
                <a:gd name="T12" fmla="*/ 756 w 945"/>
                <a:gd name="T13" fmla="*/ 852 h 946"/>
                <a:gd name="T14" fmla="*/ 699 w 945"/>
                <a:gd name="T15" fmla="*/ 889 h 946"/>
                <a:gd name="T16" fmla="*/ 635 w 945"/>
                <a:gd name="T17" fmla="*/ 917 h 946"/>
                <a:gd name="T18" fmla="*/ 568 w 945"/>
                <a:gd name="T19" fmla="*/ 936 h 946"/>
                <a:gd name="T20" fmla="*/ 497 w 945"/>
                <a:gd name="T21" fmla="*/ 945 h 946"/>
                <a:gd name="T22" fmla="*/ 448 w 945"/>
                <a:gd name="T23" fmla="*/ 945 h 946"/>
                <a:gd name="T24" fmla="*/ 377 w 945"/>
                <a:gd name="T25" fmla="*/ 936 h 946"/>
                <a:gd name="T26" fmla="*/ 310 w 945"/>
                <a:gd name="T27" fmla="*/ 917 h 946"/>
                <a:gd name="T28" fmla="*/ 246 w 945"/>
                <a:gd name="T29" fmla="*/ 889 h 946"/>
                <a:gd name="T30" fmla="*/ 189 w 945"/>
                <a:gd name="T31" fmla="*/ 852 h 946"/>
                <a:gd name="T32" fmla="*/ 138 w 945"/>
                <a:gd name="T33" fmla="*/ 807 h 946"/>
                <a:gd name="T34" fmla="*/ 93 w 945"/>
                <a:gd name="T35" fmla="*/ 756 h 946"/>
                <a:gd name="T36" fmla="*/ 56 w 945"/>
                <a:gd name="T37" fmla="*/ 699 h 946"/>
                <a:gd name="T38" fmla="*/ 28 w 945"/>
                <a:gd name="T39" fmla="*/ 636 h 946"/>
                <a:gd name="T40" fmla="*/ 9 w 945"/>
                <a:gd name="T41" fmla="*/ 568 h 946"/>
                <a:gd name="T42" fmla="*/ 0 w 945"/>
                <a:gd name="T43" fmla="*/ 497 h 946"/>
                <a:gd name="T44" fmla="*/ 0 w 945"/>
                <a:gd name="T45" fmla="*/ 448 h 946"/>
                <a:gd name="T46" fmla="*/ 9 w 945"/>
                <a:gd name="T47" fmla="*/ 378 h 946"/>
                <a:gd name="T48" fmla="*/ 28 w 945"/>
                <a:gd name="T49" fmla="*/ 310 h 946"/>
                <a:gd name="T50" fmla="*/ 56 w 945"/>
                <a:gd name="T51" fmla="*/ 248 h 946"/>
                <a:gd name="T52" fmla="*/ 93 w 945"/>
                <a:gd name="T53" fmla="*/ 190 h 946"/>
                <a:gd name="T54" fmla="*/ 138 w 945"/>
                <a:gd name="T55" fmla="*/ 138 h 946"/>
                <a:gd name="T56" fmla="*/ 189 w 945"/>
                <a:gd name="T57" fmla="*/ 93 h 946"/>
                <a:gd name="T58" fmla="*/ 246 w 945"/>
                <a:gd name="T59" fmla="*/ 57 h 946"/>
                <a:gd name="T60" fmla="*/ 310 w 945"/>
                <a:gd name="T61" fmla="*/ 28 h 946"/>
                <a:gd name="T62" fmla="*/ 377 w 945"/>
                <a:gd name="T63" fmla="*/ 9 h 946"/>
                <a:gd name="T64" fmla="*/ 448 w 945"/>
                <a:gd name="T65" fmla="*/ 0 h 946"/>
                <a:gd name="T66" fmla="*/ 497 w 945"/>
                <a:gd name="T67" fmla="*/ 0 h 946"/>
                <a:gd name="T68" fmla="*/ 568 w 945"/>
                <a:gd name="T69" fmla="*/ 9 h 946"/>
                <a:gd name="T70" fmla="*/ 635 w 945"/>
                <a:gd name="T71" fmla="*/ 28 h 946"/>
                <a:gd name="T72" fmla="*/ 699 w 945"/>
                <a:gd name="T73" fmla="*/ 57 h 946"/>
                <a:gd name="T74" fmla="*/ 756 w 945"/>
                <a:gd name="T75" fmla="*/ 93 h 946"/>
                <a:gd name="T76" fmla="*/ 807 w 945"/>
                <a:gd name="T77" fmla="*/ 138 h 946"/>
                <a:gd name="T78" fmla="*/ 852 w 945"/>
                <a:gd name="T79" fmla="*/ 190 h 946"/>
                <a:gd name="T80" fmla="*/ 889 w 945"/>
                <a:gd name="T81" fmla="*/ 248 h 946"/>
                <a:gd name="T82" fmla="*/ 917 w 945"/>
                <a:gd name="T83" fmla="*/ 310 h 946"/>
                <a:gd name="T84" fmla="*/ 936 w 945"/>
                <a:gd name="T85" fmla="*/ 378 h 946"/>
                <a:gd name="T86" fmla="*/ 945 w 945"/>
                <a:gd name="T87" fmla="*/ 448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5" h="946">
                  <a:moveTo>
                    <a:pt x="945" y="472"/>
                  </a:moveTo>
                  <a:lnTo>
                    <a:pt x="945" y="472"/>
                  </a:lnTo>
                  <a:lnTo>
                    <a:pt x="945" y="497"/>
                  </a:lnTo>
                  <a:lnTo>
                    <a:pt x="944" y="521"/>
                  </a:lnTo>
                  <a:lnTo>
                    <a:pt x="940" y="545"/>
                  </a:lnTo>
                  <a:lnTo>
                    <a:pt x="936" y="568"/>
                  </a:lnTo>
                  <a:lnTo>
                    <a:pt x="931" y="591"/>
                  </a:lnTo>
                  <a:lnTo>
                    <a:pt x="925" y="613"/>
                  </a:lnTo>
                  <a:lnTo>
                    <a:pt x="917" y="636"/>
                  </a:lnTo>
                  <a:lnTo>
                    <a:pt x="908" y="658"/>
                  </a:lnTo>
                  <a:lnTo>
                    <a:pt x="899" y="678"/>
                  </a:lnTo>
                  <a:lnTo>
                    <a:pt x="889" y="699"/>
                  </a:lnTo>
                  <a:lnTo>
                    <a:pt x="878" y="718"/>
                  </a:lnTo>
                  <a:lnTo>
                    <a:pt x="865" y="737"/>
                  </a:lnTo>
                  <a:lnTo>
                    <a:pt x="852" y="756"/>
                  </a:lnTo>
                  <a:lnTo>
                    <a:pt x="838" y="774"/>
                  </a:lnTo>
                  <a:lnTo>
                    <a:pt x="823" y="791"/>
                  </a:lnTo>
                  <a:lnTo>
                    <a:pt x="807" y="807"/>
                  </a:lnTo>
                  <a:lnTo>
                    <a:pt x="791" y="824"/>
                  </a:lnTo>
                  <a:lnTo>
                    <a:pt x="774" y="838"/>
                  </a:lnTo>
                  <a:lnTo>
                    <a:pt x="756" y="852"/>
                  </a:lnTo>
                  <a:lnTo>
                    <a:pt x="737" y="865"/>
                  </a:lnTo>
                  <a:lnTo>
                    <a:pt x="718" y="877"/>
                  </a:lnTo>
                  <a:lnTo>
                    <a:pt x="699" y="889"/>
                  </a:lnTo>
                  <a:lnTo>
                    <a:pt x="678" y="899"/>
                  </a:lnTo>
                  <a:lnTo>
                    <a:pt x="657" y="909"/>
                  </a:lnTo>
                  <a:lnTo>
                    <a:pt x="635" y="917"/>
                  </a:lnTo>
                  <a:lnTo>
                    <a:pt x="613" y="925"/>
                  </a:lnTo>
                  <a:lnTo>
                    <a:pt x="591" y="931"/>
                  </a:lnTo>
                  <a:lnTo>
                    <a:pt x="568" y="936"/>
                  </a:lnTo>
                  <a:lnTo>
                    <a:pt x="544" y="940"/>
                  </a:lnTo>
                  <a:lnTo>
                    <a:pt x="521" y="944"/>
                  </a:lnTo>
                  <a:lnTo>
                    <a:pt x="497" y="945"/>
                  </a:lnTo>
                  <a:lnTo>
                    <a:pt x="473" y="946"/>
                  </a:lnTo>
                  <a:lnTo>
                    <a:pt x="473" y="946"/>
                  </a:lnTo>
                  <a:lnTo>
                    <a:pt x="448" y="945"/>
                  </a:lnTo>
                  <a:lnTo>
                    <a:pt x="424" y="944"/>
                  </a:lnTo>
                  <a:lnTo>
                    <a:pt x="401" y="940"/>
                  </a:lnTo>
                  <a:lnTo>
                    <a:pt x="377" y="936"/>
                  </a:lnTo>
                  <a:lnTo>
                    <a:pt x="354" y="931"/>
                  </a:lnTo>
                  <a:lnTo>
                    <a:pt x="332" y="925"/>
                  </a:lnTo>
                  <a:lnTo>
                    <a:pt x="310" y="917"/>
                  </a:lnTo>
                  <a:lnTo>
                    <a:pt x="289" y="909"/>
                  </a:lnTo>
                  <a:lnTo>
                    <a:pt x="267" y="899"/>
                  </a:lnTo>
                  <a:lnTo>
                    <a:pt x="246" y="889"/>
                  </a:lnTo>
                  <a:lnTo>
                    <a:pt x="227" y="877"/>
                  </a:lnTo>
                  <a:lnTo>
                    <a:pt x="208" y="865"/>
                  </a:lnTo>
                  <a:lnTo>
                    <a:pt x="189" y="852"/>
                  </a:lnTo>
                  <a:lnTo>
                    <a:pt x="171" y="838"/>
                  </a:lnTo>
                  <a:lnTo>
                    <a:pt x="154" y="824"/>
                  </a:lnTo>
                  <a:lnTo>
                    <a:pt x="138" y="807"/>
                  </a:lnTo>
                  <a:lnTo>
                    <a:pt x="123" y="791"/>
                  </a:lnTo>
                  <a:lnTo>
                    <a:pt x="107" y="774"/>
                  </a:lnTo>
                  <a:lnTo>
                    <a:pt x="93" y="756"/>
                  </a:lnTo>
                  <a:lnTo>
                    <a:pt x="80" y="737"/>
                  </a:lnTo>
                  <a:lnTo>
                    <a:pt x="68" y="718"/>
                  </a:lnTo>
                  <a:lnTo>
                    <a:pt x="56" y="699"/>
                  </a:lnTo>
                  <a:lnTo>
                    <a:pt x="46" y="678"/>
                  </a:lnTo>
                  <a:lnTo>
                    <a:pt x="37" y="658"/>
                  </a:lnTo>
                  <a:lnTo>
                    <a:pt x="28" y="636"/>
                  </a:lnTo>
                  <a:lnTo>
                    <a:pt x="20" y="613"/>
                  </a:lnTo>
                  <a:lnTo>
                    <a:pt x="14" y="591"/>
                  </a:lnTo>
                  <a:lnTo>
                    <a:pt x="9" y="568"/>
                  </a:lnTo>
                  <a:lnTo>
                    <a:pt x="5" y="545"/>
                  </a:lnTo>
                  <a:lnTo>
                    <a:pt x="1" y="521"/>
                  </a:lnTo>
                  <a:lnTo>
                    <a:pt x="0" y="497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48"/>
                  </a:lnTo>
                  <a:lnTo>
                    <a:pt x="1" y="424"/>
                  </a:lnTo>
                  <a:lnTo>
                    <a:pt x="5" y="401"/>
                  </a:lnTo>
                  <a:lnTo>
                    <a:pt x="9" y="378"/>
                  </a:lnTo>
                  <a:lnTo>
                    <a:pt x="14" y="355"/>
                  </a:lnTo>
                  <a:lnTo>
                    <a:pt x="20" y="332"/>
                  </a:lnTo>
                  <a:lnTo>
                    <a:pt x="28" y="310"/>
                  </a:lnTo>
                  <a:lnTo>
                    <a:pt x="37" y="288"/>
                  </a:lnTo>
                  <a:lnTo>
                    <a:pt x="46" y="268"/>
                  </a:lnTo>
                  <a:lnTo>
                    <a:pt x="56" y="248"/>
                  </a:lnTo>
                  <a:lnTo>
                    <a:pt x="68" y="227"/>
                  </a:lnTo>
                  <a:lnTo>
                    <a:pt x="80" y="208"/>
                  </a:lnTo>
                  <a:lnTo>
                    <a:pt x="93" y="190"/>
                  </a:lnTo>
                  <a:lnTo>
                    <a:pt x="107" y="172"/>
                  </a:lnTo>
                  <a:lnTo>
                    <a:pt x="123" y="154"/>
                  </a:lnTo>
                  <a:lnTo>
                    <a:pt x="138" y="138"/>
                  </a:lnTo>
                  <a:lnTo>
                    <a:pt x="154" y="122"/>
                  </a:lnTo>
                  <a:lnTo>
                    <a:pt x="171" y="107"/>
                  </a:lnTo>
                  <a:lnTo>
                    <a:pt x="189" y="93"/>
                  </a:lnTo>
                  <a:lnTo>
                    <a:pt x="208" y="80"/>
                  </a:lnTo>
                  <a:lnTo>
                    <a:pt x="227" y="67"/>
                  </a:lnTo>
                  <a:lnTo>
                    <a:pt x="246" y="57"/>
                  </a:lnTo>
                  <a:lnTo>
                    <a:pt x="267" y="46"/>
                  </a:lnTo>
                  <a:lnTo>
                    <a:pt x="289" y="37"/>
                  </a:lnTo>
                  <a:lnTo>
                    <a:pt x="310" y="28"/>
                  </a:lnTo>
                  <a:lnTo>
                    <a:pt x="332" y="20"/>
                  </a:lnTo>
                  <a:lnTo>
                    <a:pt x="354" y="14"/>
                  </a:lnTo>
                  <a:lnTo>
                    <a:pt x="377" y="9"/>
                  </a:lnTo>
                  <a:lnTo>
                    <a:pt x="401" y="5"/>
                  </a:lnTo>
                  <a:lnTo>
                    <a:pt x="424" y="2"/>
                  </a:lnTo>
                  <a:lnTo>
                    <a:pt x="44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97" y="0"/>
                  </a:lnTo>
                  <a:lnTo>
                    <a:pt x="521" y="2"/>
                  </a:lnTo>
                  <a:lnTo>
                    <a:pt x="544" y="5"/>
                  </a:lnTo>
                  <a:lnTo>
                    <a:pt x="568" y="9"/>
                  </a:lnTo>
                  <a:lnTo>
                    <a:pt x="591" y="14"/>
                  </a:lnTo>
                  <a:lnTo>
                    <a:pt x="613" y="20"/>
                  </a:lnTo>
                  <a:lnTo>
                    <a:pt x="635" y="28"/>
                  </a:lnTo>
                  <a:lnTo>
                    <a:pt x="657" y="37"/>
                  </a:lnTo>
                  <a:lnTo>
                    <a:pt x="678" y="46"/>
                  </a:lnTo>
                  <a:lnTo>
                    <a:pt x="699" y="57"/>
                  </a:lnTo>
                  <a:lnTo>
                    <a:pt x="718" y="67"/>
                  </a:lnTo>
                  <a:lnTo>
                    <a:pt x="737" y="80"/>
                  </a:lnTo>
                  <a:lnTo>
                    <a:pt x="756" y="93"/>
                  </a:lnTo>
                  <a:lnTo>
                    <a:pt x="774" y="107"/>
                  </a:lnTo>
                  <a:lnTo>
                    <a:pt x="791" y="122"/>
                  </a:lnTo>
                  <a:lnTo>
                    <a:pt x="807" y="138"/>
                  </a:lnTo>
                  <a:lnTo>
                    <a:pt x="823" y="154"/>
                  </a:lnTo>
                  <a:lnTo>
                    <a:pt x="838" y="172"/>
                  </a:lnTo>
                  <a:lnTo>
                    <a:pt x="852" y="190"/>
                  </a:lnTo>
                  <a:lnTo>
                    <a:pt x="865" y="208"/>
                  </a:lnTo>
                  <a:lnTo>
                    <a:pt x="878" y="227"/>
                  </a:lnTo>
                  <a:lnTo>
                    <a:pt x="889" y="248"/>
                  </a:lnTo>
                  <a:lnTo>
                    <a:pt x="899" y="268"/>
                  </a:lnTo>
                  <a:lnTo>
                    <a:pt x="908" y="288"/>
                  </a:lnTo>
                  <a:lnTo>
                    <a:pt x="917" y="310"/>
                  </a:lnTo>
                  <a:lnTo>
                    <a:pt x="925" y="332"/>
                  </a:lnTo>
                  <a:lnTo>
                    <a:pt x="931" y="355"/>
                  </a:lnTo>
                  <a:lnTo>
                    <a:pt x="936" y="378"/>
                  </a:lnTo>
                  <a:lnTo>
                    <a:pt x="940" y="401"/>
                  </a:lnTo>
                  <a:lnTo>
                    <a:pt x="944" y="424"/>
                  </a:lnTo>
                  <a:lnTo>
                    <a:pt x="945" y="448"/>
                  </a:lnTo>
                  <a:lnTo>
                    <a:pt x="945" y="472"/>
                  </a:lnTo>
                  <a:lnTo>
                    <a:pt x="945" y="47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58C8ECB4-3647-7E30-6AEC-748C8430B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925" y="3616325"/>
              <a:ext cx="282575" cy="282575"/>
            </a:xfrm>
            <a:custGeom>
              <a:avLst/>
              <a:gdLst>
                <a:gd name="T0" fmla="*/ 355 w 355"/>
                <a:gd name="T1" fmla="*/ 178 h 356"/>
                <a:gd name="T2" fmla="*/ 351 w 355"/>
                <a:gd name="T3" fmla="*/ 214 h 356"/>
                <a:gd name="T4" fmla="*/ 341 w 355"/>
                <a:gd name="T5" fmla="*/ 247 h 356"/>
                <a:gd name="T6" fmla="*/ 324 w 355"/>
                <a:gd name="T7" fmla="*/ 278 h 356"/>
                <a:gd name="T8" fmla="*/ 302 w 355"/>
                <a:gd name="T9" fmla="*/ 303 h 356"/>
                <a:gd name="T10" fmla="*/ 277 w 355"/>
                <a:gd name="T11" fmla="*/ 325 h 356"/>
                <a:gd name="T12" fmla="*/ 246 w 355"/>
                <a:gd name="T13" fmla="*/ 342 h 356"/>
                <a:gd name="T14" fmla="*/ 213 w 355"/>
                <a:gd name="T15" fmla="*/ 352 h 356"/>
                <a:gd name="T16" fmla="*/ 177 w 355"/>
                <a:gd name="T17" fmla="*/ 356 h 356"/>
                <a:gd name="T18" fmla="*/ 159 w 355"/>
                <a:gd name="T19" fmla="*/ 354 h 356"/>
                <a:gd name="T20" fmla="*/ 125 w 355"/>
                <a:gd name="T21" fmla="*/ 348 h 356"/>
                <a:gd name="T22" fmla="*/ 93 w 355"/>
                <a:gd name="T23" fmla="*/ 334 h 356"/>
                <a:gd name="T24" fmla="*/ 65 w 355"/>
                <a:gd name="T25" fmla="*/ 315 h 356"/>
                <a:gd name="T26" fmla="*/ 40 w 355"/>
                <a:gd name="T27" fmla="*/ 292 h 356"/>
                <a:gd name="T28" fmla="*/ 21 w 355"/>
                <a:gd name="T29" fmla="*/ 262 h 356"/>
                <a:gd name="T30" fmla="*/ 7 w 355"/>
                <a:gd name="T31" fmla="*/ 232 h 356"/>
                <a:gd name="T32" fmla="*/ 1 w 355"/>
                <a:gd name="T33" fmla="*/ 196 h 356"/>
                <a:gd name="T34" fmla="*/ 0 w 355"/>
                <a:gd name="T35" fmla="*/ 178 h 356"/>
                <a:gd name="T36" fmla="*/ 3 w 355"/>
                <a:gd name="T37" fmla="*/ 142 h 356"/>
                <a:gd name="T38" fmla="*/ 14 w 355"/>
                <a:gd name="T39" fmla="*/ 109 h 356"/>
                <a:gd name="T40" fmla="*/ 30 w 355"/>
                <a:gd name="T41" fmla="*/ 80 h 356"/>
                <a:gd name="T42" fmla="*/ 52 w 355"/>
                <a:gd name="T43" fmla="*/ 53 h 356"/>
                <a:gd name="T44" fmla="*/ 77 w 355"/>
                <a:gd name="T45" fmla="*/ 31 h 356"/>
                <a:gd name="T46" fmla="*/ 108 w 355"/>
                <a:gd name="T47" fmla="*/ 14 h 356"/>
                <a:gd name="T48" fmla="*/ 141 w 355"/>
                <a:gd name="T49" fmla="*/ 4 h 356"/>
                <a:gd name="T50" fmla="*/ 177 w 355"/>
                <a:gd name="T51" fmla="*/ 0 h 356"/>
                <a:gd name="T52" fmla="*/ 195 w 355"/>
                <a:gd name="T53" fmla="*/ 2 h 356"/>
                <a:gd name="T54" fmla="*/ 229 w 355"/>
                <a:gd name="T55" fmla="*/ 9 h 356"/>
                <a:gd name="T56" fmla="*/ 261 w 355"/>
                <a:gd name="T57" fmla="*/ 22 h 356"/>
                <a:gd name="T58" fmla="*/ 290 w 355"/>
                <a:gd name="T59" fmla="*/ 41 h 356"/>
                <a:gd name="T60" fmla="*/ 314 w 355"/>
                <a:gd name="T61" fmla="*/ 66 h 356"/>
                <a:gd name="T62" fmla="*/ 333 w 355"/>
                <a:gd name="T63" fmla="*/ 94 h 356"/>
                <a:gd name="T64" fmla="*/ 347 w 355"/>
                <a:gd name="T65" fmla="*/ 126 h 356"/>
                <a:gd name="T66" fmla="*/ 353 w 355"/>
                <a:gd name="T67" fmla="*/ 160 h 356"/>
                <a:gd name="T68" fmla="*/ 355 w 355"/>
                <a:gd name="T69" fmla="*/ 17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6">
                  <a:moveTo>
                    <a:pt x="355" y="178"/>
                  </a:moveTo>
                  <a:lnTo>
                    <a:pt x="355" y="178"/>
                  </a:lnTo>
                  <a:lnTo>
                    <a:pt x="353" y="196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2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2" y="303"/>
                  </a:lnTo>
                  <a:lnTo>
                    <a:pt x="290" y="315"/>
                  </a:lnTo>
                  <a:lnTo>
                    <a:pt x="277" y="325"/>
                  </a:lnTo>
                  <a:lnTo>
                    <a:pt x="261" y="334"/>
                  </a:lnTo>
                  <a:lnTo>
                    <a:pt x="246" y="342"/>
                  </a:lnTo>
                  <a:lnTo>
                    <a:pt x="229" y="348"/>
                  </a:lnTo>
                  <a:lnTo>
                    <a:pt x="213" y="352"/>
                  </a:lnTo>
                  <a:lnTo>
                    <a:pt x="195" y="354"/>
                  </a:lnTo>
                  <a:lnTo>
                    <a:pt x="177" y="356"/>
                  </a:lnTo>
                  <a:lnTo>
                    <a:pt x="177" y="356"/>
                  </a:lnTo>
                  <a:lnTo>
                    <a:pt x="159" y="354"/>
                  </a:lnTo>
                  <a:lnTo>
                    <a:pt x="141" y="352"/>
                  </a:lnTo>
                  <a:lnTo>
                    <a:pt x="125" y="348"/>
                  </a:lnTo>
                  <a:lnTo>
                    <a:pt x="108" y="342"/>
                  </a:lnTo>
                  <a:lnTo>
                    <a:pt x="93" y="334"/>
                  </a:lnTo>
                  <a:lnTo>
                    <a:pt x="77" y="325"/>
                  </a:lnTo>
                  <a:lnTo>
                    <a:pt x="65" y="315"/>
                  </a:lnTo>
                  <a:lnTo>
                    <a:pt x="52" y="303"/>
                  </a:lnTo>
                  <a:lnTo>
                    <a:pt x="40" y="292"/>
                  </a:lnTo>
                  <a:lnTo>
                    <a:pt x="30" y="278"/>
                  </a:lnTo>
                  <a:lnTo>
                    <a:pt x="21" y="262"/>
                  </a:lnTo>
                  <a:lnTo>
                    <a:pt x="14" y="247"/>
                  </a:lnTo>
                  <a:lnTo>
                    <a:pt x="7" y="232"/>
                  </a:lnTo>
                  <a:lnTo>
                    <a:pt x="3" y="214"/>
                  </a:lnTo>
                  <a:lnTo>
                    <a:pt x="1" y="196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3" y="142"/>
                  </a:lnTo>
                  <a:lnTo>
                    <a:pt x="7" y="126"/>
                  </a:lnTo>
                  <a:lnTo>
                    <a:pt x="14" y="109"/>
                  </a:lnTo>
                  <a:lnTo>
                    <a:pt x="21" y="94"/>
                  </a:lnTo>
                  <a:lnTo>
                    <a:pt x="30" y="80"/>
                  </a:lnTo>
                  <a:lnTo>
                    <a:pt x="40" y="66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7" y="31"/>
                  </a:lnTo>
                  <a:lnTo>
                    <a:pt x="93" y="22"/>
                  </a:lnTo>
                  <a:lnTo>
                    <a:pt x="108" y="14"/>
                  </a:lnTo>
                  <a:lnTo>
                    <a:pt x="125" y="9"/>
                  </a:lnTo>
                  <a:lnTo>
                    <a:pt x="141" y="4"/>
                  </a:lnTo>
                  <a:lnTo>
                    <a:pt x="159" y="2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29" y="9"/>
                  </a:lnTo>
                  <a:lnTo>
                    <a:pt x="246" y="14"/>
                  </a:lnTo>
                  <a:lnTo>
                    <a:pt x="261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2" y="53"/>
                  </a:lnTo>
                  <a:lnTo>
                    <a:pt x="314" y="66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3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2" name="Freeform 132">
              <a:extLst>
                <a:ext uri="{FF2B5EF4-FFF2-40B4-BE49-F238E27FC236}">
                  <a16:creationId xmlns:a16="http://schemas.microsoft.com/office/drawing/2014/main" id="{17D7A03D-C690-6F3C-2929-E18FA5FF7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938" y="3287713"/>
              <a:ext cx="282575" cy="282575"/>
            </a:xfrm>
            <a:custGeom>
              <a:avLst/>
              <a:gdLst>
                <a:gd name="T0" fmla="*/ 355 w 355"/>
                <a:gd name="T1" fmla="*/ 177 h 355"/>
                <a:gd name="T2" fmla="*/ 352 w 355"/>
                <a:gd name="T3" fmla="*/ 213 h 355"/>
                <a:gd name="T4" fmla="*/ 341 w 355"/>
                <a:gd name="T5" fmla="*/ 246 h 355"/>
                <a:gd name="T6" fmla="*/ 326 w 355"/>
                <a:gd name="T7" fmla="*/ 277 h 355"/>
                <a:gd name="T8" fmla="*/ 304 w 355"/>
                <a:gd name="T9" fmla="*/ 302 h 355"/>
                <a:gd name="T10" fmla="*/ 278 w 355"/>
                <a:gd name="T11" fmla="*/ 324 h 355"/>
                <a:gd name="T12" fmla="*/ 247 w 355"/>
                <a:gd name="T13" fmla="*/ 341 h 355"/>
                <a:gd name="T14" fmla="*/ 214 w 355"/>
                <a:gd name="T15" fmla="*/ 351 h 355"/>
                <a:gd name="T16" fmla="*/ 178 w 355"/>
                <a:gd name="T17" fmla="*/ 355 h 355"/>
                <a:gd name="T18" fmla="*/ 160 w 355"/>
                <a:gd name="T19" fmla="*/ 353 h 355"/>
                <a:gd name="T20" fmla="*/ 126 w 355"/>
                <a:gd name="T21" fmla="*/ 347 h 355"/>
                <a:gd name="T22" fmla="*/ 94 w 355"/>
                <a:gd name="T23" fmla="*/ 333 h 355"/>
                <a:gd name="T24" fmla="*/ 65 w 355"/>
                <a:gd name="T25" fmla="*/ 314 h 355"/>
                <a:gd name="T26" fmla="*/ 41 w 355"/>
                <a:gd name="T27" fmla="*/ 290 h 355"/>
                <a:gd name="T28" fmla="*/ 22 w 355"/>
                <a:gd name="T29" fmla="*/ 261 h 355"/>
                <a:gd name="T30" fmla="*/ 9 w 355"/>
                <a:gd name="T31" fmla="*/ 229 h 355"/>
                <a:gd name="T32" fmla="*/ 2 w 355"/>
                <a:gd name="T33" fmla="*/ 195 h 355"/>
                <a:gd name="T34" fmla="*/ 0 w 355"/>
                <a:gd name="T35" fmla="*/ 177 h 355"/>
                <a:gd name="T36" fmla="*/ 4 w 355"/>
                <a:gd name="T37" fmla="*/ 141 h 355"/>
                <a:gd name="T38" fmla="*/ 14 w 355"/>
                <a:gd name="T39" fmla="*/ 108 h 355"/>
                <a:gd name="T40" fmla="*/ 31 w 355"/>
                <a:gd name="T41" fmla="*/ 77 h 355"/>
                <a:gd name="T42" fmla="*/ 53 w 355"/>
                <a:gd name="T43" fmla="*/ 52 h 355"/>
                <a:gd name="T44" fmla="*/ 80 w 355"/>
                <a:gd name="T45" fmla="*/ 30 h 355"/>
                <a:gd name="T46" fmla="*/ 109 w 355"/>
                <a:gd name="T47" fmla="*/ 14 h 355"/>
                <a:gd name="T48" fmla="*/ 142 w 355"/>
                <a:gd name="T49" fmla="*/ 3 h 355"/>
                <a:gd name="T50" fmla="*/ 178 w 355"/>
                <a:gd name="T51" fmla="*/ 0 h 355"/>
                <a:gd name="T52" fmla="*/ 197 w 355"/>
                <a:gd name="T53" fmla="*/ 1 h 355"/>
                <a:gd name="T54" fmla="*/ 232 w 355"/>
                <a:gd name="T55" fmla="*/ 7 h 355"/>
                <a:gd name="T56" fmla="*/ 263 w 355"/>
                <a:gd name="T57" fmla="*/ 21 h 355"/>
                <a:gd name="T58" fmla="*/ 292 w 355"/>
                <a:gd name="T59" fmla="*/ 40 h 355"/>
                <a:gd name="T60" fmla="*/ 316 w 355"/>
                <a:gd name="T61" fmla="*/ 65 h 355"/>
                <a:gd name="T62" fmla="*/ 334 w 355"/>
                <a:gd name="T63" fmla="*/ 93 h 355"/>
                <a:gd name="T64" fmla="*/ 348 w 355"/>
                <a:gd name="T65" fmla="*/ 125 h 355"/>
                <a:gd name="T66" fmla="*/ 355 w 355"/>
                <a:gd name="T67" fmla="*/ 159 h 355"/>
                <a:gd name="T68" fmla="*/ 355 w 355"/>
                <a:gd name="T69" fmla="*/ 17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7"/>
                  </a:moveTo>
                  <a:lnTo>
                    <a:pt x="355" y="177"/>
                  </a:lnTo>
                  <a:lnTo>
                    <a:pt x="355" y="195"/>
                  </a:lnTo>
                  <a:lnTo>
                    <a:pt x="352" y="213"/>
                  </a:lnTo>
                  <a:lnTo>
                    <a:pt x="348" y="229"/>
                  </a:lnTo>
                  <a:lnTo>
                    <a:pt x="341" y="246"/>
                  </a:lnTo>
                  <a:lnTo>
                    <a:pt x="334" y="261"/>
                  </a:lnTo>
                  <a:lnTo>
                    <a:pt x="326" y="277"/>
                  </a:lnTo>
                  <a:lnTo>
                    <a:pt x="316" y="290"/>
                  </a:lnTo>
                  <a:lnTo>
                    <a:pt x="304" y="302"/>
                  </a:lnTo>
                  <a:lnTo>
                    <a:pt x="292" y="314"/>
                  </a:lnTo>
                  <a:lnTo>
                    <a:pt x="278" y="324"/>
                  </a:lnTo>
                  <a:lnTo>
                    <a:pt x="263" y="333"/>
                  </a:lnTo>
                  <a:lnTo>
                    <a:pt x="247" y="341"/>
                  </a:lnTo>
                  <a:lnTo>
                    <a:pt x="232" y="347"/>
                  </a:lnTo>
                  <a:lnTo>
                    <a:pt x="214" y="351"/>
                  </a:lnTo>
                  <a:lnTo>
                    <a:pt x="197" y="353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3"/>
                  </a:lnTo>
                  <a:lnTo>
                    <a:pt x="142" y="351"/>
                  </a:lnTo>
                  <a:lnTo>
                    <a:pt x="126" y="347"/>
                  </a:lnTo>
                  <a:lnTo>
                    <a:pt x="109" y="341"/>
                  </a:lnTo>
                  <a:lnTo>
                    <a:pt x="94" y="333"/>
                  </a:lnTo>
                  <a:lnTo>
                    <a:pt x="80" y="324"/>
                  </a:lnTo>
                  <a:lnTo>
                    <a:pt x="65" y="314"/>
                  </a:lnTo>
                  <a:lnTo>
                    <a:pt x="53" y="302"/>
                  </a:lnTo>
                  <a:lnTo>
                    <a:pt x="41" y="290"/>
                  </a:lnTo>
                  <a:lnTo>
                    <a:pt x="31" y="277"/>
                  </a:lnTo>
                  <a:lnTo>
                    <a:pt x="22" y="261"/>
                  </a:lnTo>
                  <a:lnTo>
                    <a:pt x="14" y="246"/>
                  </a:lnTo>
                  <a:lnTo>
                    <a:pt x="9" y="229"/>
                  </a:lnTo>
                  <a:lnTo>
                    <a:pt x="4" y="213"/>
                  </a:lnTo>
                  <a:lnTo>
                    <a:pt x="2" y="195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59"/>
                  </a:lnTo>
                  <a:lnTo>
                    <a:pt x="4" y="141"/>
                  </a:lnTo>
                  <a:lnTo>
                    <a:pt x="9" y="125"/>
                  </a:lnTo>
                  <a:lnTo>
                    <a:pt x="14" y="108"/>
                  </a:lnTo>
                  <a:lnTo>
                    <a:pt x="22" y="93"/>
                  </a:lnTo>
                  <a:lnTo>
                    <a:pt x="31" y="77"/>
                  </a:lnTo>
                  <a:lnTo>
                    <a:pt x="41" y="65"/>
                  </a:lnTo>
                  <a:lnTo>
                    <a:pt x="53" y="52"/>
                  </a:lnTo>
                  <a:lnTo>
                    <a:pt x="65" y="40"/>
                  </a:lnTo>
                  <a:lnTo>
                    <a:pt x="80" y="30"/>
                  </a:lnTo>
                  <a:lnTo>
                    <a:pt x="94" y="21"/>
                  </a:lnTo>
                  <a:lnTo>
                    <a:pt x="109" y="14"/>
                  </a:lnTo>
                  <a:lnTo>
                    <a:pt x="126" y="7"/>
                  </a:lnTo>
                  <a:lnTo>
                    <a:pt x="142" y="3"/>
                  </a:lnTo>
                  <a:lnTo>
                    <a:pt x="160" y="1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7" y="1"/>
                  </a:lnTo>
                  <a:lnTo>
                    <a:pt x="214" y="3"/>
                  </a:lnTo>
                  <a:lnTo>
                    <a:pt x="232" y="7"/>
                  </a:lnTo>
                  <a:lnTo>
                    <a:pt x="247" y="14"/>
                  </a:lnTo>
                  <a:lnTo>
                    <a:pt x="263" y="21"/>
                  </a:lnTo>
                  <a:lnTo>
                    <a:pt x="278" y="30"/>
                  </a:lnTo>
                  <a:lnTo>
                    <a:pt x="292" y="40"/>
                  </a:lnTo>
                  <a:lnTo>
                    <a:pt x="304" y="52"/>
                  </a:lnTo>
                  <a:lnTo>
                    <a:pt x="316" y="65"/>
                  </a:lnTo>
                  <a:lnTo>
                    <a:pt x="326" y="77"/>
                  </a:lnTo>
                  <a:lnTo>
                    <a:pt x="334" y="93"/>
                  </a:lnTo>
                  <a:lnTo>
                    <a:pt x="341" y="108"/>
                  </a:lnTo>
                  <a:lnTo>
                    <a:pt x="348" y="125"/>
                  </a:lnTo>
                  <a:lnTo>
                    <a:pt x="352" y="141"/>
                  </a:lnTo>
                  <a:lnTo>
                    <a:pt x="355" y="159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2" name="Freeform 133">
              <a:extLst>
                <a:ext uri="{FF2B5EF4-FFF2-40B4-BE49-F238E27FC236}">
                  <a16:creationId xmlns:a16="http://schemas.microsoft.com/office/drawing/2014/main" id="{0A3B600F-F845-B21A-F870-461509392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925" y="5165725"/>
              <a:ext cx="282575" cy="282575"/>
            </a:xfrm>
            <a:custGeom>
              <a:avLst/>
              <a:gdLst>
                <a:gd name="T0" fmla="*/ 355 w 355"/>
                <a:gd name="T1" fmla="*/ 178 h 355"/>
                <a:gd name="T2" fmla="*/ 351 w 355"/>
                <a:gd name="T3" fmla="*/ 214 h 355"/>
                <a:gd name="T4" fmla="*/ 341 w 355"/>
                <a:gd name="T5" fmla="*/ 247 h 355"/>
                <a:gd name="T6" fmla="*/ 324 w 355"/>
                <a:gd name="T7" fmla="*/ 278 h 355"/>
                <a:gd name="T8" fmla="*/ 302 w 355"/>
                <a:gd name="T9" fmla="*/ 304 h 355"/>
                <a:gd name="T10" fmla="*/ 277 w 355"/>
                <a:gd name="T11" fmla="*/ 326 h 355"/>
                <a:gd name="T12" fmla="*/ 246 w 355"/>
                <a:gd name="T13" fmla="*/ 341 h 355"/>
                <a:gd name="T14" fmla="*/ 213 w 355"/>
                <a:gd name="T15" fmla="*/ 352 h 355"/>
                <a:gd name="T16" fmla="*/ 177 w 355"/>
                <a:gd name="T17" fmla="*/ 355 h 355"/>
                <a:gd name="T18" fmla="*/ 159 w 355"/>
                <a:gd name="T19" fmla="*/ 355 h 355"/>
                <a:gd name="T20" fmla="*/ 125 w 355"/>
                <a:gd name="T21" fmla="*/ 348 h 355"/>
                <a:gd name="T22" fmla="*/ 93 w 355"/>
                <a:gd name="T23" fmla="*/ 334 h 355"/>
                <a:gd name="T24" fmla="*/ 65 w 355"/>
                <a:gd name="T25" fmla="*/ 316 h 355"/>
                <a:gd name="T26" fmla="*/ 40 w 355"/>
                <a:gd name="T27" fmla="*/ 292 h 355"/>
                <a:gd name="T28" fmla="*/ 21 w 355"/>
                <a:gd name="T29" fmla="*/ 263 h 355"/>
                <a:gd name="T30" fmla="*/ 7 w 355"/>
                <a:gd name="T31" fmla="*/ 232 h 355"/>
                <a:gd name="T32" fmla="*/ 1 w 355"/>
                <a:gd name="T33" fmla="*/ 197 h 355"/>
                <a:gd name="T34" fmla="*/ 0 w 355"/>
                <a:gd name="T35" fmla="*/ 178 h 355"/>
                <a:gd name="T36" fmla="*/ 3 w 355"/>
                <a:gd name="T37" fmla="*/ 142 h 355"/>
                <a:gd name="T38" fmla="*/ 14 w 355"/>
                <a:gd name="T39" fmla="*/ 109 h 355"/>
                <a:gd name="T40" fmla="*/ 30 w 355"/>
                <a:gd name="T41" fmla="*/ 80 h 355"/>
                <a:gd name="T42" fmla="*/ 52 w 355"/>
                <a:gd name="T43" fmla="*/ 53 h 355"/>
                <a:gd name="T44" fmla="*/ 77 w 355"/>
                <a:gd name="T45" fmla="*/ 31 h 355"/>
                <a:gd name="T46" fmla="*/ 108 w 355"/>
                <a:gd name="T47" fmla="*/ 14 h 355"/>
                <a:gd name="T48" fmla="*/ 141 w 355"/>
                <a:gd name="T49" fmla="*/ 4 h 355"/>
                <a:gd name="T50" fmla="*/ 177 w 355"/>
                <a:gd name="T51" fmla="*/ 0 h 355"/>
                <a:gd name="T52" fmla="*/ 195 w 355"/>
                <a:gd name="T53" fmla="*/ 2 h 355"/>
                <a:gd name="T54" fmla="*/ 229 w 355"/>
                <a:gd name="T55" fmla="*/ 9 h 355"/>
                <a:gd name="T56" fmla="*/ 261 w 355"/>
                <a:gd name="T57" fmla="*/ 22 h 355"/>
                <a:gd name="T58" fmla="*/ 290 w 355"/>
                <a:gd name="T59" fmla="*/ 41 h 355"/>
                <a:gd name="T60" fmla="*/ 314 w 355"/>
                <a:gd name="T61" fmla="*/ 65 h 355"/>
                <a:gd name="T62" fmla="*/ 333 w 355"/>
                <a:gd name="T63" fmla="*/ 94 h 355"/>
                <a:gd name="T64" fmla="*/ 347 w 355"/>
                <a:gd name="T65" fmla="*/ 126 h 355"/>
                <a:gd name="T66" fmla="*/ 353 w 355"/>
                <a:gd name="T67" fmla="*/ 160 h 355"/>
                <a:gd name="T68" fmla="*/ 355 w 355"/>
                <a:gd name="T69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8"/>
                  </a:moveTo>
                  <a:lnTo>
                    <a:pt x="355" y="178"/>
                  </a:lnTo>
                  <a:lnTo>
                    <a:pt x="353" y="197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3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2" y="304"/>
                  </a:lnTo>
                  <a:lnTo>
                    <a:pt x="290" y="316"/>
                  </a:lnTo>
                  <a:lnTo>
                    <a:pt x="277" y="326"/>
                  </a:lnTo>
                  <a:lnTo>
                    <a:pt x="261" y="334"/>
                  </a:lnTo>
                  <a:lnTo>
                    <a:pt x="246" y="341"/>
                  </a:lnTo>
                  <a:lnTo>
                    <a:pt x="229" y="348"/>
                  </a:lnTo>
                  <a:lnTo>
                    <a:pt x="213" y="352"/>
                  </a:lnTo>
                  <a:lnTo>
                    <a:pt x="195" y="355"/>
                  </a:lnTo>
                  <a:lnTo>
                    <a:pt x="177" y="355"/>
                  </a:lnTo>
                  <a:lnTo>
                    <a:pt x="177" y="355"/>
                  </a:lnTo>
                  <a:lnTo>
                    <a:pt x="159" y="355"/>
                  </a:lnTo>
                  <a:lnTo>
                    <a:pt x="141" y="352"/>
                  </a:lnTo>
                  <a:lnTo>
                    <a:pt x="125" y="348"/>
                  </a:lnTo>
                  <a:lnTo>
                    <a:pt x="108" y="341"/>
                  </a:lnTo>
                  <a:lnTo>
                    <a:pt x="93" y="334"/>
                  </a:lnTo>
                  <a:lnTo>
                    <a:pt x="77" y="326"/>
                  </a:lnTo>
                  <a:lnTo>
                    <a:pt x="65" y="316"/>
                  </a:lnTo>
                  <a:lnTo>
                    <a:pt x="52" y="304"/>
                  </a:lnTo>
                  <a:lnTo>
                    <a:pt x="40" y="292"/>
                  </a:lnTo>
                  <a:lnTo>
                    <a:pt x="30" y="278"/>
                  </a:lnTo>
                  <a:lnTo>
                    <a:pt x="21" y="263"/>
                  </a:lnTo>
                  <a:lnTo>
                    <a:pt x="14" y="247"/>
                  </a:lnTo>
                  <a:lnTo>
                    <a:pt x="7" y="232"/>
                  </a:lnTo>
                  <a:lnTo>
                    <a:pt x="3" y="214"/>
                  </a:lnTo>
                  <a:lnTo>
                    <a:pt x="1" y="197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3" y="142"/>
                  </a:lnTo>
                  <a:lnTo>
                    <a:pt x="7" y="126"/>
                  </a:lnTo>
                  <a:lnTo>
                    <a:pt x="14" y="109"/>
                  </a:lnTo>
                  <a:lnTo>
                    <a:pt x="21" y="94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7" y="31"/>
                  </a:lnTo>
                  <a:lnTo>
                    <a:pt x="93" y="22"/>
                  </a:lnTo>
                  <a:lnTo>
                    <a:pt x="108" y="14"/>
                  </a:lnTo>
                  <a:lnTo>
                    <a:pt x="125" y="9"/>
                  </a:lnTo>
                  <a:lnTo>
                    <a:pt x="141" y="4"/>
                  </a:lnTo>
                  <a:lnTo>
                    <a:pt x="159" y="2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29" y="9"/>
                  </a:lnTo>
                  <a:lnTo>
                    <a:pt x="246" y="14"/>
                  </a:lnTo>
                  <a:lnTo>
                    <a:pt x="261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2" y="53"/>
                  </a:lnTo>
                  <a:lnTo>
                    <a:pt x="314" y="65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3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0" name="Freeform 134">
              <a:extLst>
                <a:ext uri="{FF2B5EF4-FFF2-40B4-BE49-F238E27FC236}">
                  <a16:creationId xmlns:a16="http://schemas.microsoft.com/office/drawing/2014/main" id="{FB44937C-14DB-413B-D96B-0728E20AE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3013" y="5165725"/>
              <a:ext cx="280987" cy="282575"/>
            </a:xfrm>
            <a:custGeom>
              <a:avLst/>
              <a:gdLst>
                <a:gd name="T0" fmla="*/ 355 w 355"/>
                <a:gd name="T1" fmla="*/ 178 h 355"/>
                <a:gd name="T2" fmla="*/ 351 w 355"/>
                <a:gd name="T3" fmla="*/ 214 h 355"/>
                <a:gd name="T4" fmla="*/ 341 w 355"/>
                <a:gd name="T5" fmla="*/ 247 h 355"/>
                <a:gd name="T6" fmla="*/ 324 w 355"/>
                <a:gd name="T7" fmla="*/ 278 h 355"/>
                <a:gd name="T8" fmla="*/ 303 w 355"/>
                <a:gd name="T9" fmla="*/ 304 h 355"/>
                <a:gd name="T10" fmla="*/ 277 w 355"/>
                <a:gd name="T11" fmla="*/ 326 h 355"/>
                <a:gd name="T12" fmla="*/ 247 w 355"/>
                <a:gd name="T13" fmla="*/ 341 h 355"/>
                <a:gd name="T14" fmla="*/ 213 w 355"/>
                <a:gd name="T15" fmla="*/ 352 h 355"/>
                <a:gd name="T16" fmla="*/ 178 w 355"/>
                <a:gd name="T17" fmla="*/ 355 h 355"/>
                <a:gd name="T18" fmla="*/ 160 w 355"/>
                <a:gd name="T19" fmla="*/ 355 h 355"/>
                <a:gd name="T20" fmla="*/ 125 w 355"/>
                <a:gd name="T21" fmla="*/ 348 h 355"/>
                <a:gd name="T22" fmla="*/ 93 w 355"/>
                <a:gd name="T23" fmla="*/ 334 h 355"/>
                <a:gd name="T24" fmla="*/ 65 w 355"/>
                <a:gd name="T25" fmla="*/ 316 h 355"/>
                <a:gd name="T26" fmla="*/ 41 w 355"/>
                <a:gd name="T27" fmla="*/ 292 h 355"/>
                <a:gd name="T28" fmla="*/ 22 w 355"/>
                <a:gd name="T29" fmla="*/ 263 h 355"/>
                <a:gd name="T30" fmla="*/ 8 w 355"/>
                <a:gd name="T31" fmla="*/ 232 h 355"/>
                <a:gd name="T32" fmla="*/ 1 w 355"/>
                <a:gd name="T33" fmla="*/ 197 h 355"/>
                <a:gd name="T34" fmla="*/ 0 w 355"/>
                <a:gd name="T35" fmla="*/ 178 h 355"/>
                <a:gd name="T36" fmla="*/ 4 w 355"/>
                <a:gd name="T37" fmla="*/ 142 h 355"/>
                <a:gd name="T38" fmla="*/ 14 w 355"/>
                <a:gd name="T39" fmla="*/ 109 h 355"/>
                <a:gd name="T40" fmla="*/ 31 w 355"/>
                <a:gd name="T41" fmla="*/ 80 h 355"/>
                <a:gd name="T42" fmla="*/ 52 w 355"/>
                <a:gd name="T43" fmla="*/ 53 h 355"/>
                <a:gd name="T44" fmla="*/ 78 w 355"/>
                <a:gd name="T45" fmla="*/ 31 h 355"/>
                <a:gd name="T46" fmla="*/ 109 w 355"/>
                <a:gd name="T47" fmla="*/ 14 h 355"/>
                <a:gd name="T48" fmla="*/ 142 w 355"/>
                <a:gd name="T49" fmla="*/ 4 h 355"/>
                <a:gd name="T50" fmla="*/ 178 w 355"/>
                <a:gd name="T51" fmla="*/ 0 h 355"/>
                <a:gd name="T52" fmla="*/ 195 w 355"/>
                <a:gd name="T53" fmla="*/ 2 h 355"/>
                <a:gd name="T54" fmla="*/ 230 w 355"/>
                <a:gd name="T55" fmla="*/ 9 h 355"/>
                <a:gd name="T56" fmla="*/ 262 w 355"/>
                <a:gd name="T57" fmla="*/ 22 h 355"/>
                <a:gd name="T58" fmla="*/ 290 w 355"/>
                <a:gd name="T59" fmla="*/ 41 h 355"/>
                <a:gd name="T60" fmla="*/ 314 w 355"/>
                <a:gd name="T61" fmla="*/ 65 h 355"/>
                <a:gd name="T62" fmla="*/ 333 w 355"/>
                <a:gd name="T63" fmla="*/ 94 h 355"/>
                <a:gd name="T64" fmla="*/ 347 w 355"/>
                <a:gd name="T65" fmla="*/ 126 h 355"/>
                <a:gd name="T66" fmla="*/ 354 w 355"/>
                <a:gd name="T67" fmla="*/ 160 h 355"/>
                <a:gd name="T68" fmla="*/ 355 w 355"/>
                <a:gd name="T69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8"/>
                  </a:moveTo>
                  <a:lnTo>
                    <a:pt x="355" y="178"/>
                  </a:lnTo>
                  <a:lnTo>
                    <a:pt x="354" y="197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3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3" y="304"/>
                  </a:lnTo>
                  <a:lnTo>
                    <a:pt x="290" y="316"/>
                  </a:lnTo>
                  <a:lnTo>
                    <a:pt x="277" y="326"/>
                  </a:lnTo>
                  <a:lnTo>
                    <a:pt x="262" y="334"/>
                  </a:lnTo>
                  <a:lnTo>
                    <a:pt x="247" y="341"/>
                  </a:lnTo>
                  <a:lnTo>
                    <a:pt x="230" y="348"/>
                  </a:lnTo>
                  <a:lnTo>
                    <a:pt x="213" y="352"/>
                  </a:lnTo>
                  <a:lnTo>
                    <a:pt x="195" y="355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5"/>
                  </a:lnTo>
                  <a:lnTo>
                    <a:pt x="142" y="352"/>
                  </a:lnTo>
                  <a:lnTo>
                    <a:pt x="125" y="348"/>
                  </a:lnTo>
                  <a:lnTo>
                    <a:pt x="109" y="341"/>
                  </a:lnTo>
                  <a:lnTo>
                    <a:pt x="93" y="334"/>
                  </a:lnTo>
                  <a:lnTo>
                    <a:pt x="78" y="326"/>
                  </a:lnTo>
                  <a:lnTo>
                    <a:pt x="65" y="316"/>
                  </a:lnTo>
                  <a:lnTo>
                    <a:pt x="52" y="304"/>
                  </a:lnTo>
                  <a:lnTo>
                    <a:pt x="41" y="292"/>
                  </a:lnTo>
                  <a:lnTo>
                    <a:pt x="31" y="278"/>
                  </a:lnTo>
                  <a:lnTo>
                    <a:pt x="22" y="263"/>
                  </a:lnTo>
                  <a:lnTo>
                    <a:pt x="14" y="247"/>
                  </a:lnTo>
                  <a:lnTo>
                    <a:pt x="8" y="232"/>
                  </a:lnTo>
                  <a:lnTo>
                    <a:pt x="4" y="214"/>
                  </a:lnTo>
                  <a:lnTo>
                    <a:pt x="1" y="197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4" y="142"/>
                  </a:lnTo>
                  <a:lnTo>
                    <a:pt x="8" y="126"/>
                  </a:lnTo>
                  <a:lnTo>
                    <a:pt x="14" y="109"/>
                  </a:lnTo>
                  <a:lnTo>
                    <a:pt x="22" y="94"/>
                  </a:lnTo>
                  <a:lnTo>
                    <a:pt x="31" y="80"/>
                  </a:lnTo>
                  <a:lnTo>
                    <a:pt x="41" y="65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4"/>
                  </a:lnTo>
                  <a:lnTo>
                    <a:pt x="125" y="9"/>
                  </a:lnTo>
                  <a:lnTo>
                    <a:pt x="142" y="4"/>
                  </a:lnTo>
                  <a:lnTo>
                    <a:pt x="160" y="2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30" y="9"/>
                  </a:lnTo>
                  <a:lnTo>
                    <a:pt x="247" y="14"/>
                  </a:lnTo>
                  <a:lnTo>
                    <a:pt x="262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3" y="53"/>
                  </a:lnTo>
                  <a:lnTo>
                    <a:pt x="314" y="65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4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2" name="Line 135">
              <a:extLst>
                <a:ext uri="{FF2B5EF4-FFF2-40B4-BE49-F238E27FC236}">
                  <a16:creationId xmlns:a16="http://schemas.microsoft.com/office/drawing/2014/main" id="{6837ED95-170D-50BD-B0D5-E0D18D39F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93225" y="4494213"/>
              <a:ext cx="715962" cy="712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4" name="Line 136">
              <a:extLst>
                <a:ext uri="{FF2B5EF4-FFF2-40B4-BE49-F238E27FC236}">
                  <a16:creationId xmlns:a16="http://schemas.microsoft.com/office/drawing/2014/main" id="{2AEB8613-AB6A-AF89-C0F7-7E8E4ED96D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39413" y="3529013"/>
              <a:ext cx="431800" cy="4333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6" name="Line 137">
              <a:extLst>
                <a:ext uri="{FF2B5EF4-FFF2-40B4-BE49-F238E27FC236}">
                  <a16:creationId xmlns:a16="http://schemas.microsoft.com/office/drawing/2014/main" id="{B4AA2010-059D-3F13-A8B1-F41BC4632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20213" y="3817938"/>
              <a:ext cx="608012" cy="260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8" name="Line 138">
              <a:extLst>
                <a:ext uri="{FF2B5EF4-FFF2-40B4-BE49-F238E27FC236}">
                  <a16:creationId xmlns:a16="http://schemas.microsoft.com/office/drawing/2014/main" id="{D80C88E2-5B90-C0B0-5064-F602D5286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96563" y="4418013"/>
              <a:ext cx="339725" cy="141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9" name="Line 139">
              <a:extLst>
                <a:ext uri="{FF2B5EF4-FFF2-40B4-BE49-F238E27FC236}">
                  <a16:creationId xmlns:a16="http://schemas.microsoft.com/office/drawing/2014/main" id="{5BAD4B53-E41A-A6B2-0BEA-50F0E9508A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2713" y="4603750"/>
              <a:ext cx="0" cy="5619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0" name="Freeform 140">
              <a:extLst>
                <a:ext uri="{FF2B5EF4-FFF2-40B4-BE49-F238E27FC236}">
                  <a16:creationId xmlns:a16="http://schemas.microsoft.com/office/drawing/2014/main" id="{DE18F5C8-2D9F-1104-D6B4-EDD8CF351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938" y="4462463"/>
              <a:ext cx="282575" cy="280988"/>
            </a:xfrm>
            <a:custGeom>
              <a:avLst/>
              <a:gdLst>
                <a:gd name="T0" fmla="*/ 355 w 355"/>
                <a:gd name="T1" fmla="*/ 177 h 355"/>
                <a:gd name="T2" fmla="*/ 352 w 355"/>
                <a:gd name="T3" fmla="*/ 213 h 355"/>
                <a:gd name="T4" fmla="*/ 341 w 355"/>
                <a:gd name="T5" fmla="*/ 246 h 355"/>
                <a:gd name="T6" fmla="*/ 326 w 355"/>
                <a:gd name="T7" fmla="*/ 276 h 355"/>
                <a:gd name="T8" fmla="*/ 304 w 355"/>
                <a:gd name="T9" fmla="*/ 303 h 355"/>
                <a:gd name="T10" fmla="*/ 278 w 355"/>
                <a:gd name="T11" fmla="*/ 324 h 355"/>
                <a:gd name="T12" fmla="*/ 247 w 355"/>
                <a:gd name="T13" fmla="*/ 341 h 355"/>
                <a:gd name="T14" fmla="*/ 214 w 355"/>
                <a:gd name="T15" fmla="*/ 351 h 355"/>
                <a:gd name="T16" fmla="*/ 178 w 355"/>
                <a:gd name="T17" fmla="*/ 355 h 355"/>
                <a:gd name="T18" fmla="*/ 160 w 355"/>
                <a:gd name="T19" fmla="*/ 354 h 355"/>
                <a:gd name="T20" fmla="*/ 126 w 355"/>
                <a:gd name="T21" fmla="*/ 346 h 355"/>
                <a:gd name="T22" fmla="*/ 94 w 355"/>
                <a:gd name="T23" fmla="*/ 333 h 355"/>
                <a:gd name="T24" fmla="*/ 65 w 355"/>
                <a:gd name="T25" fmla="*/ 314 h 355"/>
                <a:gd name="T26" fmla="*/ 41 w 355"/>
                <a:gd name="T27" fmla="*/ 290 h 355"/>
                <a:gd name="T28" fmla="*/ 22 w 355"/>
                <a:gd name="T29" fmla="*/ 262 h 355"/>
                <a:gd name="T30" fmla="*/ 9 w 355"/>
                <a:gd name="T31" fmla="*/ 230 h 355"/>
                <a:gd name="T32" fmla="*/ 2 w 355"/>
                <a:gd name="T33" fmla="*/ 195 h 355"/>
                <a:gd name="T34" fmla="*/ 0 w 355"/>
                <a:gd name="T35" fmla="*/ 177 h 355"/>
                <a:gd name="T36" fmla="*/ 4 w 355"/>
                <a:gd name="T37" fmla="*/ 142 h 355"/>
                <a:gd name="T38" fmla="*/ 14 w 355"/>
                <a:gd name="T39" fmla="*/ 108 h 355"/>
                <a:gd name="T40" fmla="*/ 31 w 355"/>
                <a:gd name="T41" fmla="*/ 78 h 355"/>
                <a:gd name="T42" fmla="*/ 53 w 355"/>
                <a:gd name="T43" fmla="*/ 52 h 355"/>
                <a:gd name="T44" fmla="*/ 80 w 355"/>
                <a:gd name="T45" fmla="*/ 30 h 355"/>
                <a:gd name="T46" fmla="*/ 109 w 355"/>
                <a:gd name="T47" fmla="*/ 14 h 355"/>
                <a:gd name="T48" fmla="*/ 142 w 355"/>
                <a:gd name="T49" fmla="*/ 4 h 355"/>
                <a:gd name="T50" fmla="*/ 178 w 355"/>
                <a:gd name="T51" fmla="*/ 0 h 355"/>
                <a:gd name="T52" fmla="*/ 197 w 355"/>
                <a:gd name="T53" fmla="*/ 1 h 355"/>
                <a:gd name="T54" fmla="*/ 232 w 355"/>
                <a:gd name="T55" fmla="*/ 7 h 355"/>
                <a:gd name="T56" fmla="*/ 263 w 355"/>
                <a:gd name="T57" fmla="*/ 22 h 355"/>
                <a:gd name="T58" fmla="*/ 292 w 355"/>
                <a:gd name="T59" fmla="*/ 41 h 355"/>
                <a:gd name="T60" fmla="*/ 316 w 355"/>
                <a:gd name="T61" fmla="*/ 64 h 355"/>
                <a:gd name="T62" fmla="*/ 334 w 355"/>
                <a:gd name="T63" fmla="*/ 93 h 355"/>
                <a:gd name="T64" fmla="*/ 348 w 355"/>
                <a:gd name="T65" fmla="*/ 124 h 355"/>
                <a:gd name="T66" fmla="*/ 355 w 355"/>
                <a:gd name="T67" fmla="*/ 159 h 355"/>
                <a:gd name="T68" fmla="*/ 355 w 355"/>
                <a:gd name="T69" fmla="*/ 17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7"/>
                  </a:moveTo>
                  <a:lnTo>
                    <a:pt x="355" y="177"/>
                  </a:lnTo>
                  <a:lnTo>
                    <a:pt x="355" y="195"/>
                  </a:lnTo>
                  <a:lnTo>
                    <a:pt x="352" y="213"/>
                  </a:lnTo>
                  <a:lnTo>
                    <a:pt x="348" y="230"/>
                  </a:lnTo>
                  <a:lnTo>
                    <a:pt x="341" y="246"/>
                  </a:lnTo>
                  <a:lnTo>
                    <a:pt x="334" y="262"/>
                  </a:lnTo>
                  <a:lnTo>
                    <a:pt x="326" y="276"/>
                  </a:lnTo>
                  <a:lnTo>
                    <a:pt x="316" y="290"/>
                  </a:lnTo>
                  <a:lnTo>
                    <a:pt x="304" y="303"/>
                  </a:lnTo>
                  <a:lnTo>
                    <a:pt x="292" y="314"/>
                  </a:lnTo>
                  <a:lnTo>
                    <a:pt x="278" y="324"/>
                  </a:lnTo>
                  <a:lnTo>
                    <a:pt x="263" y="333"/>
                  </a:lnTo>
                  <a:lnTo>
                    <a:pt x="247" y="341"/>
                  </a:lnTo>
                  <a:lnTo>
                    <a:pt x="232" y="346"/>
                  </a:lnTo>
                  <a:lnTo>
                    <a:pt x="214" y="351"/>
                  </a:lnTo>
                  <a:lnTo>
                    <a:pt x="197" y="354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4"/>
                  </a:lnTo>
                  <a:lnTo>
                    <a:pt x="142" y="351"/>
                  </a:lnTo>
                  <a:lnTo>
                    <a:pt x="126" y="346"/>
                  </a:lnTo>
                  <a:lnTo>
                    <a:pt x="109" y="341"/>
                  </a:lnTo>
                  <a:lnTo>
                    <a:pt x="94" y="333"/>
                  </a:lnTo>
                  <a:lnTo>
                    <a:pt x="80" y="324"/>
                  </a:lnTo>
                  <a:lnTo>
                    <a:pt x="65" y="314"/>
                  </a:lnTo>
                  <a:lnTo>
                    <a:pt x="53" y="303"/>
                  </a:lnTo>
                  <a:lnTo>
                    <a:pt x="41" y="290"/>
                  </a:lnTo>
                  <a:lnTo>
                    <a:pt x="31" y="276"/>
                  </a:lnTo>
                  <a:lnTo>
                    <a:pt x="22" y="262"/>
                  </a:lnTo>
                  <a:lnTo>
                    <a:pt x="14" y="246"/>
                  </a:lnTo>
                  <a:lnTo>
                    <a:pt x="9" y="230"/>
                  </a:lnTo>
                  <a:lnTo>
                    <a:pt x="4" y="213"/>
                  </a:lnTo>
                  <a:lnTo>
                    <a:pt x="2" y="195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59"/>
                  </a:lnTo>
                  <a:lnTo>
                    <a:pt x="4" y="142"/>
                  </a:lnTo>
                  <a:lnTo>
                    <a:pt x="9" y="124"/>
                  </a:lnTo>
                  <a:lnTo>
                    <a:pt x="14" y="108"/>
                  </a:lnTo>
                  <a:lnTo>
                    <a:pt x="22" y="93"/>
                  </a:lnTo>
                  <a:lnTo>
                    <a:pt x="31" y="78"/>
                  </a:lnTo>
                  <a:lnTo>
                    <a:pt x="41" y="64"/>
                  </a:lnTo>
                  <a:lnTo>
                    <a:pt x="53" y="52"/>
                  </a:lnTo>
                  <a:lnTo>
                    <a:pt x="65" y="41"/>
                  </a:lnTo>
                  <a:lnTo>
                    <a:pt x="80" y="30"/>
                  </a:lnTo>
                  <a:lnTo>
                    <a:pt x="94" y="22"/>
                  </a:lnTo>
                  <a:lnTo>
                    <a:pt x="109" y="14"/>
                  </a:lnTo>
                  <a:lnTo>
                    <a:pt x="126" y="7"/>
                  </a:lnTo>
                  <a:lnTo>
                    <a:pt x="142" y="4"/>
                  </a:lnTo>
                  <a:lnTo>
                    <a:pt x="160" y="1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7" y="1"/>
                  </a:lnTo>
                  <a:lnTo>
                    <a:pt x="214" y="4"/>
                  </a:lnTo>
                  <a:lnTo>
                    <a:pt x="232" y="7"/>
                  </a:lnTo>
                  <a:lnTo>
                    <a:pt x="247" y="14"/>
                  </a:lnTo>
                  <a:lnTo>
                    <a:pt x="263" y="22"/>
                  </a:lnTo>
                  <a:lnTo>
                    <a:pt x="278" y="30"/>
                  </a:lnTo>
                  <a:lnTo>
                    <a:pt x="292" y="41"/>
                  </a:lnTo>
                  <a:lnTo>
                    <a:pt x="304" y="52"/>
                  </a:lnTo>
                  <a:lnTo>
                    <a:pt x="316" y="64"/>
                  </a:lnTo>
                  <a:lnTo>
                    <a:pt x="326" y="78"/>
                  </a:lnTo>
                  <a:lnTo>
                    <a:pt x="334" y="93"/>
                  </a:lnTo>
                  <a:lnTo>
                    <a:pt x="341" y="108"/>
                  </a:lnTo>
                  <a:lnTo>
                    <a:pt x="348" y="124"/>
                  </a:lnTo>
                  <a:lnTo>
                    <a:pt x="352" y="142"/>
                  </a:lnTo>
                  <a:lnTo>
                    <a:pt x="355" y="159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81" name="Rechteck 280">
            <a:extLst>
              <a:ext uri="{FF2B5EF4-FFF2-40B4-BE49-F238E27FC236}">
                <a16:creationId xmlns:a16="http://schemas.microsoft.com/office/drawing/2014/main" id="{14704AD5-AB43-3EA7-7ACF-8068FF4499AD}"/>
              </a:ext>
            </a:extLst>
          </p:cNvPr>
          <p:cNvSpPr/>
          <p:nvPr/>
        </p:nvSpPr>
        <p:spPr>
          <a:xfrm>
            <a:off x="5548229" y="5522962"/>
            <a:ext cx="302951" cy="395487"/>
          </a:xfrm>
          <a:prstGeom prst="rect">
            <a:avLst/>
          </a:prstGeom>
          <a:solidFill>
            <a:srgbClr val="92B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35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469AC-8FA3-DF35-31C7-A70E2678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ichtungspfeil 76">
            <a:extLst>
              <a:ext uri="{FF2B5EF4-FFF2-40B4-BE49-F238E27FC236}">
                <a16:creationId xmlns:a16="http://schemas.microsoft.com/office/drawing/2014/main" id="{D65EBF3F-6231-7C71-EC2B-0E11E22E2400}"/>
              </a:ext>
            </a:extLst>
          </p:cNvPr>
          <p:cNvSpPr/>
          <p:nvPr/>
        </p:nvSpPr>
        <p:spPr>
          <a:xfrm>
            <a:off x="323638" y="3886190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</a:p>
        </p:txBody>
      </p:sp>
      <p:sp>
        <p:nvSpPr>
          <p:cNvPr id="7" name="Richtungspfeil 76">
            <a:extLst>
              <a:ext uri="{FF2B5EF4-FFF2-40B4-BE49-F238E27FC236}">
                <a16:creationId xmlns:a16="http://schemas.microsoft.com/office/drawing/2014/main" id="{81ABF9AC-BF97-0C1B-1F02-C6AE5F8A7319}"/>
              </a:ext>
            </a:extLst>
          </p:cNvPr>
          <p:cNvSpPr/>
          <p:nvPr/>
        </p:nvSpPr>
        <p:spPr>
          <a:xfrm>
            <a:off x="323638" y="2720704"/>
            <a:ext cx="2269617" cy="972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Learning Experience &amp; 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315F39-0ABB-7001-66CF-C6D9681C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noProof="0"/>
              <a:t>Bertelsmann Scholarship</a:t>
            </a:r>
            <a:br>
              <a:rPr lang="en-US" b="0" noProof="0"/>
            </a:br>
            <a:r>
              <a:rPr lang="en-US" noProof="0"/>
              <a:t>Harvard Online in more detail: New course Agentic AI Foundations</a:t>
            </a:r>
          </a:p>
        </p:txBody>
      </p:sp>
      <p:sp>
        <p:nvSpPr>
          <p:cNvPr id="3" name="Richtungspfeil 76">
            <a:extLst>
              <a:ext uri="{FF2B5EF4-FFF2-40B4-BE49-F238E27FC236}">
                <a16:creationId xmlns:a16="http://schemas.microsoft.com/office/drawing/2014/main" id="{AF8C7B6D-E608-FF1E-6D05-5E032E05379D}"/>
              </a:ext>
            </a:extLst>
          </p:cNvPr>
          <p:cNvSpPr/>
          <p:nvPr/>
        </p:nvSpPr>
        <p:spPr>
          <a:xfrm>
            <a:off x="2713037" y="4577952"/>
            <a:ext cx="9144000" cy="972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1: January 13 – February 10,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2: April 7 – May 5,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3: September 1 – 29,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weeks at 2-3 hours / week</a:t>
            </a:r>
          </a:p>
        </p:txBody>
      </p:sp>
      <p:sp>
        <p:nvSpPr>
          <p:cNvPr id="4" name="Richtungspfeil 76">
            <a:extLst>
              <a:ext uri="{FF2B5EF4-FFF2-40B4-BE49-F238E27FC236}">
                <a16:creationId xmlns:a16="http://schemas.microsoft.com/office/drawing/2014/main" id="{27B404B6-FA05-48D8-80C0-EBCDADB49D35}"/>
              </a:ext>
            </a:extLst>
          </p:cNvPr>
          <p:cNvSpPr/>
          <p:nvPr/>
        </p:nvSpPr>
        <p:spPr>
          <a:xfrm>
            <a:off x="323638" y="2023218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you learn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ichtungspfeil 76">
            <a:extLst>
              <a:ext uri="{FF2B5EF4-FFF2-40B4-BE49-F238E27FC236}">
                <a16:creationId xmlns:a16="http://schemas.microsoft.com/office/drawing/2014/main" id="{CF69C7F4-1646-98D1-65C1-1F6546627FDB}"/>
              </a:ext>
            </a:extLst>
          </p:cNvPr>
          <p:cNvSpPr/>
          <p:nvPr/>
        </p:nvSpPr>
        <p:spPr>
          <a:xfrm>
            <a:off x="323638" y="5749161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</a:p>
        </p:txBody>
      </p:sp>
      <p:sp>
        <p:nvSpPr>
          <p:cNvPr id="6" name="Richtungspfeil 76">
            <a:extLst>
              <a:ext uri="{FF2B5EF4-FFF2-40B4-BE49-F238E27FC236}">
                <a16:creationId xmlns:a16="http://schemas.microsoft.com/office/drawing/2014/main" id="{4F828A52-CE7F-4C9F-88A6-0DB871BE2360}"/>
              </a:ext>
            </a:extLst>
          </p:cNvPr>
          <p:cNvSpPr/>
          <p:nvPr/>
        </p:nvSpPr>
        <p:spPr>
          <a:xfrm>
            <a:off x="323638" y="4583676"/>
            <a:ext cx="2269617" cy="972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Dates &amp; Duration (</a:t>
            </a:r>
            <a:r>
              <a:rPr kumimoji="0" lang="en-US" sz="14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tbd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AA35689D-8F60-19D4-DAF8-3064D6AF0DFE}"/>
              </a:ext>
            </a:extLst>
          </p:cNvPr>
          <p:cNvGrpSpPr/>
          <p:nvPr/>
        </p:nvGrpSpPr>
        <p:grpSpPr>
          <a:xfrm>
            <a:off x="410215" y="4903644"/>
            <a:ext cx="320616" cy="320616"/>
            <a:chOff x="11034713" y="2051050"/>
            <a:chExt cx="292100" cy="292100"/>
          </a:xfrm>
        </p:grpSpPr>
        <p:sp>
          <p:nvSpPr>
            <p:cNvPr id="9" name="Freeform 757">
              <a:extLst>
                <a:ext uri="{FF2B5EF4-FFF2-40B4-BE49-F238E27FC236}">
                  <a16:creationId xmlns:a16="http://schemas.microsoft.com/office/drawing/2014/main" id="{C9E59F0C-A0D1-A40C-27E5-52DCDE1E3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758">
              <a:extLst>
                <a:ext uri="{FF2B5EF4-FFF2-40B4-BE49-F238E27FC236}">
                  <a16:creationId xmlns:a16="http://schemas.microsoft.com/office/drawing/2014/main" id="{CD1BCEFB-6A54-07FA-BF6E-AFCF71B49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759">
              <a:extLst>
                <a:ext uri="{FF2B5EF4-FFF2-40B4-BE49-F238E27FC236}">
                  <a16:creationId xmlns:a16="http://schemas.microsoft.com/office/drawing/2014/main" id="{17825838-3B53-87CB-864D-DD24279E5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Line 760">
              <a:extLst>
                <a:ext uri="{FF2B5EF4-FFF2-40B4-BE49-F238E27FC236}">
                  <a16:creationId xmlns:a16="http://schemas.microsoft.com/office/drawing/2014/main" id="{C76661CF-9CFC-8F51-C32F-F16EA4858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ine 761">
              <a:extLst>
                <a:ext uri="{FF2B5EF4-FFF2-40B4-BE49-F238E27FC236}">
                  <a16:creationId xmlns:a16="http://schemas.microsoft.com/office/drawing/2014/main" id="{0FAB0B1E-F0E7-74DC-C089-66E19EDFE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ine 762">
              <a:extLst>
                <a:ext uri="{FF2B5EF4-FFF2-40B4-BE49-F238E27FC236}">
                  <a16:creationId xmlns:a16="http://schemas.microsoft.com/office/drawing/2014/main" id="{AD8612C4-18EB-4E96-90D0-8DA1D1579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ine 763">
              <a:extLst>
                <a:ext uri="{FF2B5EF4-FFF2-40B4-BE49-F238E27FC236}">
                  <a16:creationId xmlns:a16="http://schemas.microsoft.com/office/drawing/2014/main" id="{62A35B34-6383-7178-C7B9-28B883F60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764">
              <a:extLst>
                <a:ext uri="{FF2B5EF4-FFF2-40B4-BE49-F238E27FC236}">
                  <a16:creationId xmlns:a16="http://schemas.microsoft.com/office/drawing/2014/main" id="{6376F4A9-BC89-3E28-A5FD-D79767D16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Line 765">
              <a:extLst>
                <a:ext uri="{FF2B5EF4-FFF2-40B4-BE49-F238E27FC236}">
                  <a16:creationId xmlns:a16="http://schemas.microsoft.com/office/drawing/2014/main" id="{068DFDCE-4B07-4813-2CB9-3428A5158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Line 766">
              <a:extLst>
                <a:ext uri="{FF2B5EF4-FFF2-40B4-BE49-F238E27FC236}">
                  <a16:creationId xmlns:a16="http://schemas.microsoft.com/office/drawing/2014/main" id="{439B6190-DB11-4F3F-89F2-94C766F25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Line 767">
              <a:extLst>
                <a:ext uri="{FF2B5EF4-FFF2-40B4-BE49-F238E27FC236}">
                  <a16:creationId xmlns:a16="http://schemas.microsoft.com/office/drawing/2014/main" id="{81E67427-A5C1-7A69-49E8-5F5FF200A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2E575F51-1836-EB32-9ED9-2CB752710335}"/>
              </a:ext>
            </a:extLst>
          </p:cNvPr>
          <p:cNvGrpSpPr>
            <a:grpSpLocks noChangeAspect="1"/>
          </p:cNvGrpSpPr>
          <p:nvPr/>
        </p:nvGrpSpPr>
        <p:grpSpPr>
          <a:xfrm>
            <a:off x="431871" y="2113199"/>
            <a:ext cx="255310" cy="345810"/>
            <a:chOff x="9802813" y="4763"/>
            <a:chExt cx="976313" cy="1322388"/>
          </a:xfrm>
        </p:grpSpPr>
        <p:sp>
          <p:nvSpPr>
            <p:cNvPr id="21" name="Freeform 1797">
              <a:extLst>
                <a:ext uri="{FF2B5EF4-FFF2-40B4-BE49-F238E27FC236}">
                  <a16:creationId xmlns:a16="http://schemas.microsoft.com/office/drawing/2014/main" id="{BB6A594A-DE34-F7E0-F8DC-3F57635C3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1798">
              <a:extLst>
                <a:ext uri="{FF2B5EF4-FFF2-40B4-BE49-F238E27FC236}">
                  <a16:creationId xmlns:a16="http://schemas.microsoft.com/office/drawing/2014/main" id="{4D8BE98D-1E0A-67EA-BEDF-08849E4BF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799">
              <a:extLst>
                <a:ext uri="{FF2B5EF4-FFF2-40B4-BE49-F238E27FC236}">
                  <a16:creationId xmlns:a16="http://schemas.microsoft.com/office/drawing/2014/main" id="{9BB622C4-7640-7E66-8A2B-3985BE420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Line 1800">
              <a:extLst>
                <a:ext uri="{FF2B5EF4-FFF2-40B4-BE49-F238E27FC236}">
                  <a16:creationId xmlns:a16="http://schemas.microsoft.com/office/drawing/2014/main" id="{0DD95855-FABB-7C9F-5004-9258D7813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801">
              <a:extLst>
                <a:ext uri="{FF2B5EF4-FFF2-40B4-BE49-F238E27FC236}">
                  <a16:creationId xmlns:a16="http://schemas.microsoft.com/office/drawing/2014/main" id="{CFB77405-7887-A085-E530-F0DC241D4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802">
              <a:extLst>
                <a:ext uri="{FF2B5EF4-FFF2-40B4-BE49-F238E27FC236}">
                  <a16:creationId xmlns:a16="http://schemas.microsoft.com/office/drawing/2014/main" id="{55AA8138-AA9D-FA68-664F-EE83F07D8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642FB6C-2638-B9FC-EA84-D8272DE7B5A5}"/>
              </a:ext>
            </a:extLst>
          </p:cNvPr>
          <p:cNvGrpSpPr>
            <a:grpSpLocks noChangeAspect="1"/>
          </p:cNvGrpSpPr>
          <p:nvPr/>
        </p:nvGrpSpPr>
        <p:grpSpPr>
          <a:xfrm>
            <a:off x="403916" y="3059417"/>
            <a:ext cx="326915" cy="310945"/>
            <a:chOff x="9853613" y="909638"/>
            <a:chExt cx="1039813" cy="989013"/>
          </a:xfrm>
        </p:grpSpPr>
        <p:sp>
          <p:nvSpPr>
            <p:cNvPr id="28" name="Freeform 1693">
              <a:extLst>
                <a:ext uri="{FF2B5EF4-FFF2-40B4-BE49-F238E27FC236}">
                  <a16:creationId xmlns:a16="http://schemas.microsoft.com/office/drawing/2014/main" id="{18A4CBBD-DC9C-DEF1-4C63-657E0CFBC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1694">
              <a:extLst>
                <a:ext uri="{FF2B5EF4-FFF2-40B4-BE49-F238E27FC236}">
                  <a16:creationId xmlns:a16="http://schemas.microsoft.com/office/drawing/2014/main" id="{A4FFA613-7C25-6034-0732-1A9FB2D72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695">
              <a:extLst>
                <a:ext uri="{FF2B5EF4-FFF2-40B4-BE49-F238E27FC236}">
                  <a16:creationId xmlns:a16="http://schemas.microsoft.com/office/drawing/2014/main" id="{BE41427E-E59E-7B4A-C9C4-E15ED58A1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1" name="Richtungspfeil 76">
            <a:extLst>
              <a:ext uri="{FF2B5EF4-FFF2-40B4-BE49-F238E27FC236}">
                <a16:creationId xmlns:a16="http://schemas.microsoft.com/office/drawing/2014/main" id="{E6B7F66E-32A3-300E-3130-F015E3046A2A}"/>
              </a:ext>
            </a:extLst>
          </p:cNvPr>
          <p:cNvSpPr/>
          <p:nvPr/>
        </p:nvSpPr>
        <p:spPr>
          <a:xfrm>
            <a:off x="2713037" y="2717842"/>
            <a:ext cx="9144000" cy="972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Highly interactive program in a Bertelsmann-only cohort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Short video lectures from Harvard faculty and guest experts focusing on real-world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Frequent opportunities to collaborate and exchange ideas with cohort peers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Practical, non-technical exploration of Agentic AI and its business impact</a:t>
            </a:r>
          </a:p>
        </p:txBody>
      </p:sp>
      <p:sp>
        <p:nvSpPr>
          <p:cNvPr id="256" name="Richtungspfeil 76">
            <a:extLst>
              <a:ext uri="{FF2B5EF4-FFF2-40B4-BE49-F238E27FC236}">
                <a16:creationId xmlns:a16="http://schemas.microsoft.com/office/drawing/2014/main" id="{14ECA987-4A7F-0231-F826-068F41DB35A5}"/>
              </a:ext>
            </a:extLst>
          </p:cNvPr>
          <p:cNvSpPr/>
          <p:nvPr/>
        </p:nvSpPr>
        <p:spPr>
          <a:xfrm>
            <a:off x="2713037" y="2021787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Get a detailed overview at the Harvard Online program Syllabus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Agentic AI Foundations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" name="Richtungspfeil 76">
            <a:extLst>
              <a:ext uri="{FF2B5EF4-FFF2-40B4-BE49-F238E27FC236}">
                <a16:creationId xmlns:a16="http://schemas.microsoft.com/office/drawing/2014/main" id="{8E2C15A7-5ACF-2FC2-690C-3ECCD1F936D8}"/>
              </a:ext>
            </a:extLst>
          </p:cNvPr>
          <p:cNvSpPr/>
          <p:nvPr/>
        </p:nvSpPr>
        <p:spPr>
          <a:xfrm>
            <a:off x="2713037" y="5742011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 Self-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nomination</a:t>
            </a:r>
          </a:p>
        </p:txBody>
      </p:sp>
      <p:sp>
        <p:nvSpPr>
          <p:cNvPr id="258" name="Richtungspfeil 76">
            <a:extLst>
              <a:ext uri="{FF2B5EF4-FFF2-40B4-BE49-F238E27FC236}">
                <a16:creationId xmlns:a16="http://schemas.microsoft.com/office/drawing/2014/main" id="{72752CA8-AC2E-9277-F648-996D6804520A}"/>
              </a:ext>
            </a:extLst>
          </p:cNvPr>
          <p:cNvSpPr/>
          <p:nvPr/>
        </p:nvSpPr>
        <p:spPr>
          <a:xfrm>
            <a:off x="323638" y="1325732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9" name="Richtungspfeil 76">
            <a:extLst>
              <a:ext uri="{FF2B5EF4-FFF2-40B4-BE49-F238E27FC236}">
                <a16:creationId xmlns:a16="http://schemas.microsoft.com/office/drawing/2014/main" id="{13EE5C67-A057-5A6C-3F3C-96C9367E02A5}"/>
              </a:ext>
            </a:extLst>
          </p:cNvPr>
          <p:cNvSpPr/>
          <p:nvPr/>
        </p:nvSpPr>
        <p:spPr>
          <a:xfrm>
            <a:off x="2713037" y="1325732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Employees who want to gain a practical, non-technical understanding of Agentic AI and learn how AI agents can create value in business.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0" name="Group 562">
            <a:extLst>
              <a:ext uri="{FF2B5EF4-FFF2-40B4-BE49-F238E27FC236}">
                <a16:creationId xmlns:a16="http://schemas.microsoft.com/office/drawing/2014/main" id="{56A858D5-DC71-5927-B75E-D9A1DE120EB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434950"/>
            <a:ext cx="353342" cy="319485"/>
            <a:chOff x="2708" y="982"/>
            <a:chExt cx="956" cy="831"/>
          </a:xfrm>
        </p:grpSpPr>
        <p:sp>
          <p:nvSpPr>
            <p:cNvPr id="96" name="Freeform 563">
              <a:extLst>
                <a:ext uri="{FF2B5EF4-FFF2-40B4-BE49-F238E27FC236}">
                  <a16:creationId xmlns:a16="http://schemas.microsoft.com/office/drawing/2014/main" id="{D77BA967-B9B8-B2D5-3967-94701C21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reeform 564">
              <a:extLst>
                <a:ext uri="{FF2B5EF4-FFF2-40B4-BE49-F238E27FC236}">
                  <a16:creationId xmlns:a16="http://schemas.microsoft.com/office/drawing/2014/main" id="{B616581B-C062-AE4E-FD7A-972967CB9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565">
              <a:extLst>
                <a:ext uri="{FF2B5EF4-FFF2-40B4-BE49-F238E27FC236}">
                  <a16:creationId xmlns:a16="http://schemas.microsoft.com/office/drawing/2014/main" id="{E7ABEB25-3257-D5E9-5AEC-DB1D251A3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566">
              <a:extLst>
                <a:ext uri="{FF2B5EF4-FFF2-40B4-BE49-F238E27FC236}">
                  <a16:creationId xmlns:a16="http://schemas.microsoft.com/office/drawing/2014/main" id="{BD92446D-DE23-E940-D28E-A13B8C17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567">
              <a:extLst>
                <a:ext uri="{FF2B5EF4-FFF2-40B4-BE49-F238E27FC236}">
                  <a16:creationId xmlns:a16="http://schemas.microsoft.com/office/drawing/2014/main" id="{21DB67E3-08ED-A18F-8E73-05D6A94CF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568">
              <a:extLst>
                <a:ext uri="{FF2B5EF4-FFF2-40B4-BE49-F238E27FC236}">
                  <a16:creationId xmlns:a16="http://schemas.microsoft.com/office/drawing/2014/main" id="{4C225547-E38E-6220-BD9C-106297B80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D7750AE9-36D6-60A3-C8A5-31B176847997}"/>
              </a:ext>
            </a:extLst>
          </p:cNvPr>
          <p:cNvGrpSpPr>
            <a:grpSpLocks noChangeAspect="1"/>
          </p:cNvGrpSpPr>
          <p:nvPr/>
        </p:nvGrpSpPr>
        <p:grpSpPr>
          <a:xfrm>
            <a:off x="410215" y="5818304"/>
            <a:ext cx="341417" cy="341012"/>
            <a:chOff x="3538538" y="5400675"/>
            <a:chExt cx="1338263" cy="1336675"/>
          </a:xfrm>
          <a:noFill/>
        </p:grpSpPr>
        <p:sp>
          <p:nvSpPr>
            <p:cNvPr id="103" name="Rectangle 227">
              <a:extLst>
                <a:ext uri="{FF2B5EF4-FFF2-40B4-BE49-F238E27FC236}">
                  <a16:creationId xmlns:a16="http://schemas.microsoft.com/office/drawing/2014/main" id="{038A5533-FD20-9116-FF7D-5A954F06A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788" y="5981700"/>
              <a:ext cx="638175" cy="523875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Line 228">
              <a:extLst>
                <a:ext uri="{FF2B5EF4-FFF2-40B4-BE49-F238E27FC236}">
                  <a16:creationId xmlns:a16="http://schemas.microsoft.com/office/drawing/2014/main" id="{6DF0792E-1C85-E8D5-1269-6288937C8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06876" y="6215063"/>
              <a:ext cx="0" cy="117475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29">
              <a:extLst>
                <a:ext uri="{FF2B5EF4-FFF2-40B4-BE49-F238E27FC236}">
                  <a16:creationId xmlns:a16="http://schemas.microsoft.com/office/drawing/2014/main" id="{D3FE3F46-8CDA-6BD9-F0EE-7E32F9EDD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01" y="6156325"/>
              <a:ext cx="58738" cy="58738"/>
            </a:xfrm>
            <a:custGeom>
              <a:avLst/>
              <a:gdLst>
                <a:gd name="T0" fmla="*/ 18 w 37"/>
                <a:gd name="T1" fmla="*/ 0 h 37"/>
                <a:gd name="T2" fmla="*/ 18 w 37"/>
                <a:gd name="T3" fmla="*/ 0 h 37"/>
                <a:gd name="T4" fmla="*/ 14 w 37"/>
                <a:gd name="T5" fmla="*/ 1 h 37"/>
                <a:gd name="T6" fmla="*/ 11 w 37"/>
                <a:gd name="T7" fmla="*/ 2 h 37"/>
                <a:gd name="T8" fmla="*/ 6 w 37"/>
                <a:gd name="T9" fmla="*/ 6 h 37"/>
                <a:gd name="T10" fmla="*/ 1 w 37"/>
                <a:gd name="T11" fmla="*/ 12 h 37"/>
                <a:gd name="T12" fmla="*/ 0 w 37"/>
                <a:gd name="T13" fmla="*/ 15 h 37"/>
                <a:gd name="T14" fmla="*/ 0 w 37"/>
                <a:gd name="T15" fmla="*/ 19 h 37"/>
                <a:gd name="T16" fmla="*/ 0 w 37"/>
                <a:gd name="T17" fmla="*/ 19 h 37"/>
                <a:gd name="T18" fmla="*/ 0 w 37"/>
                <a:gd name="T19" fmla="*/ 22 h 37"/>
                <a:gd name="T20" fmla="*/ 1 w 37"/>
                <a:gd name="T21" fmla="*/ 26 h 37"/>
                <a:gd name="T22" fmla="*/ 6 w 37"/>
                <a:gd name="T23" fmla="*/ 32 h 37"/>
                <a:gd name="T24" fmla="*/ 11 w 37"/>
                <a:gd name="T25" fmla="*/ 36 h 37"/>
                <a:gd name="T26" fmla="*/ 14 w 37"/>
                <a:gd name="T27" fmla="*/ 37 h 37"/>
                <a:gd name="T28" fmla="*/ 18 w 37"/>
                <a:gd name="T29" fmla="*/ 37 h 37"/>
                <a:gd name="T30" fmla="*/ 18 w 37"/>
                <a:gd name="T31" fmla="*/ 37 h 37"/>
                <a:gd name="T32" fmla="*/ 21 w 37"/>
                <a:gd name="T33" fmla="*/ 37 h 37"/>
                <a:gd name="T34" fmla="*/ 25 w 37"/>
                <a:gd name="T35" fmla="*/ 36 h 37"/>
                <a:gd name="T36" fmla="*/ 31 w 37"/>
                <a:gd name="T37" fmla="*/ 32 h 37"/>
                <a:gd name="T38" fmla="*/ 36 w 37"/>
                <a:gd name="T39" fmla="*/ 26 h 37"/>
                <a:gd name="T40" fmla="*/ 36 w 37"/>
                <a:gd name="T41" fmla="*/ 22 h 37"/>
                <a:gd name="T42" fmla="*/ 37 w 37"/>
                <a:gd name="T43" fmla="*/ 19 h 37"/>
                <a:gd name="T44" fmla="*/ 37 w 37"/>
                <a:gd name="T45" fmla="*/ 19 h 37"/>
                <a:gd name="T46" fmla="*/ 36 w 37"/>
                <a:gd name="T47" fmla="*/ 15 h 37"/>
                <a:gd name="T48" fmla="*/ 36 w 37"/>
                <a:gd name="T49" fmla="*/ 12 h 37"/>
                <a:gd name="T50" fmla="*/ 31 w 37"/>
                <a:gd name="T51" fmla="*/ 6 h 37"/>
                <a:gd name="T52" fmla="*/ 25 w 37"/>
                <a:gd name="T53" fmla="*/ 2 h 37"/>
                <a:gd name="T54" fmla="*/ 21 w 37"/>
                <a:gd name="T55" fmla="*/ 1 h 37"/>
                <a:gd name="T56" fmla="*/ 18 w 37"/>
                <a:gd name="T57" fmla="*/ 0 h 37"/>
                <a:gd name="T58" fmla="*/ 18 w 37"/>
                <a:gd name="T5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6" y="32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1" y="37"/>
                  </a:lnTo>
                  <a:lnTo>
                    <a:pt x="25" y="36"/>
                  </a:lnTo>
                  <a:lnTo>
                    <a:pt x="31" y="32"/>
                  </a:lnTo>
                  <a:lnTo>
                    <a:pt x="36" y="26"/>
                  </a:lnTo>
                  <a:lnTo>
                    <a:pt x="36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6" y="15"/>
                  </a:lnTo>
                  <a:lnTo>
                    <a:pt x="36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0">
              <a:extLst>
                <a:ext uri="{FF2B5EF4-FFF2-40B4-BE49-F238E27FC236}">
                  <a16:creationId xmlns:a16="http://schemas.microsoft.com/office/drawing/2014/main" id="{5613D7F0-2EC9-57FF-4BF2-8EB0ABDB6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6273800"/>
              <a:ext cx="465138" cy="463550"/>
            </a:xfrm>
            <a:custGeom>
              <a:avLst/>
              <a:gdLst>
                <a:gd name="T0" fmla="*/ 293 w 293"/>
                <a:gd name="T1" fmla="*/ 292 h 292"/>
                <a:gd name="T2" fmla="*/ 0 w 293"/>
                <a:gd name="T3" fmla="*/ 292 h 292"/>
                <a:gd name="T4" fmla="*/ 0 w 29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2">
                  <a:moveTo>
                    <a:pt x="293" y="292"/>
                  </a:moveTo>
                  <a:lnTo>
                    <a:pt x="0" y="292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231">
              <a:extLst>
                <a:ext uri="{FF2B5EF4-FFF2-40B4-BE49-F238E27FC236}">
                  <a16:creationId xmlns:a16="http://schemas.microsoft.com/office/drawing/2014/main" id="{E8AB7931-678E-106B-E32A-B3F22C88A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5400675"/>
              <a:ext cx="465138" cy="465138"/>
            </a:xfrm>
            <a:custGeom>
              <a:avLst/>
              <a:gdLst>
                <a:gd name="T0" fmla="*/ 293 w 293"/>
                <a:gd name="T1" fmla="*/ 0 h 293"/>
                <a:gd name="T2" fmla="*/ 0 w 293"/>
                <a:gd name="T3" fmla="*/ 0 h 293"/>
                <a:gd name="T4" fmla="*/ 0 w 293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3">
                  <a:moveTo>
                    <a:pt x="293" y="0"/>
                  </a:moveTo>
                  <a:lnTo>
                    <a:pt x="0" y="0"/>
                  </a:lnTo>
                  <a:lnTo>
                    <a:pt x="0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232">
              <a:extLst>
                <a:ext uri="{FF2B5EF4-FFF2-40B4-BE49-F238E27FC236}">
                  <a16:creationId xmlns:a16="http://schemas.microsoft.com/office/drawing/2014/main" id="{36B86704-A819-73E2-E410-0088C8C06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6273800"/>
              <a:ext cx="466725" cy="463550"/>
            </a:xfrm>
            <a:custGeom>
              <a:avLst/>
              <a:gdLst>
                <a:gd name="T0" fmla="*/ 0 w 294"/>
                <a:gd name="T1" fmla="*/ 292 h 292"/>
                <a:gd name="T2" fmla="*/ 294 w 294"/>
                <a:gd name="T3" fmla="*/ 292 h 292"/>
                <a:gd name="T4" fmla="*/ 294 w 294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2">
                  <a:moveTo>
                    <a:pt x="0" y="292"/>
                  </a:moveTo>
                  <a:lnTo>
                    <a:pt x="294" y="292"/>
                  </a:lnTo>
                  <a:lnTo>
                    <a:pt x="294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233">
              <a:extLst>
                <a:ext uri="{FF2B5EF4-FFF2-40B4-BE49-F238E27FC236}">
                  <a16:creationId xmlns:a16="http://schemas.microsoft.com/office/drawing/2014/main" id="{53B1038F-167C-E945-3B0A-364100DC5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5400675"/>
              <a:ext cx="466725" cy="465138"/>
            </a:xfrm>
            <a:custGeom>
              <a:avLst/>
              <a:gdLst>
                <a:gd name="T0" fmla="*/ 0 w 294"/>
                <a:gd name="T1" fmla="*/ 0 h 293"/>
                <a:gd name="T2" fmla="*/ 294 w 294"/>
                <a:gd name="T3" fmla="*/ 0 h 293"/>
                <a:gd name="T4" fmla="*/ 294 w 294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3">
                  <a:moveTo>
                    <a:pt x="0" y="0"/>
                  </a:moveTo>
                  <a:lnTo>
                    <a:pt x="294" y="0"/>
                  </a:lnTo>
                  <a:lnTo>
                    <a:pt x="294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234">
              <a:extLst>
                <a:ext uri="{FF2B5EF4-FFF2-40B4-BE49-F238E27FC236}">
                  <a16:creationId xmlns:a16="http://schemas.microsoft.com/office/drawing/2014/main" id="{DC64038F-BED7-1C7C-89D3-3788ED8FD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676" y="5634038"/>
              <a:ext cx="406400" cy="347663"/>
            </a:xfrm>
            <a:custGeom>
              <a:avLst/>
              <a:gdLst>
                <a:gd name="T0" fmla="*/ 256 w 256"/>
                <a:gd name="T1" fmla="*/ 128 h 219"/>
                <a:gd name="T2" fmla="*/ 256 w 256"/>
                <a:gd name="T3" fmla="*/ 128 h 219"/>
                <a:gd name="T4" fmla="*/ 255 w 256"/>
                <a:gd name="T5" fmla="*/ 115 h 219"/>
                <a:gd name="T6" fmla="*/ 254 w 256"/>
                <a:gd name="T7" fmla="*/ 102 h 219"/>
                <a:gd name="T8" fmla="*/ 251 w 256"/>
                <a:gd name="T9" fmla="*/ 90 h 219"/>
                <a:gd name="T10" fmla="*/ 246 w 256"/>
                <a:gd name="T11" fmla="*/ 78 h 219"/>
                <a:gd name="T12" fmla="*/ 241 w 256"/>
                <a:gd name="T13" fmla="*/ 66 h 219"/>
                <a:gd name="T14" fmla="*/ 235 w 256"/>
                <a:gd name="T15" fmla="*/ 56 h 219"/>
                <a:gd name="T16" fmla="*/ 227 w 256"/>
                <a:gd name="T17" fmla="*/ 46 h 219"/>
                <a:gd name="T18" fmla="*/ 218 w 256"/>
                <a:gd name="T19" fmla="*/ 38 h 219"/>
                <a:gd name="T20" fmla="*/ 210 w 256"/>
                <a:gd name="T21" fmla="*/ 30 h 219"/>
                <a:gd name="T22" fmla="*/ 199 w 256"/>
                <a:gd name="T23" fmla="*/ 21 h 219"/>
                <a:gd name="T24" fmla="*/ 190 w 256"/>
                <a:gd name="T25" fmla="*/ 15 h 219"/>
                <a:gd name="T26" fmla="*/ 178 w 256"/>
                <a:gd name="T27" fmla="*/ 10 h 219"/>
                <a:gd name="T28" fmla="*/ 166 w 256"/>
                <a:gd name="T29" fmla="*/ 6 h 219"/>
                <a:gd name="T30" fmla="*/ 154 w 256"/>
                <a:gd name="T31" fmla="*/ 2 h 219"/>
                <a:gd name="T32" fmla="*/ 141 w 256"/>
                <a:gd name="T33" fmla="*/ 1 h 219"/>
                <a:gd name="T34" fmla="*/ 128 w 256"/>
                <a:gd name="T35" fmla="*/ 0 h 219"/>
                <a:gd name="T36" fmla="*/ 128 w 256"/>
                <a:gd name="T37" fmla="*/ 0 h 219"/>
                <a:gd name="T38" fmla="*/ 115 w 256"/>
                <a:gd name="T39" fmla="*/ 1 h 219"/>
                <a:gd name="T40" fmla="*/ 103 w 256"/>
                <a:gd name="T41" fmla="*/ 2 h 219"/>
                <a:gd name="T42" fmla="*/ 90 w 256"/>
                <a:gd name="T43" fmla="*/ 6 h 219"/>
                <a:gd name="T44" fmla="*/ 79 w 256"/>
                <a:gd name="T45" fmla="*/ 10 h 219"/>
                <a:gd name="T46" fmla="*/ 67 w 256"/>
                <a:gd name="T47" fmla="*/ 15 h 219"/>
                <a:gd name="T48" fmla="*/ 56 w 256"/>
                <a:gd name="T49" fmla="*/ 21 h 219"/>
                <a:gd name="T50" fmla="*/ 47 w 256"/>
                <a:gd name="T51" fmla="*/ 30 h 219"/>
                <a:gd name="T52" fmla="*/ 37 w 256"/>
                <a:gd name="T53" fmla="*/ 38 h 219"/>
                <a:gd name="T54" fmla="*/ 29 w 256"/>
                <a:gd name="T55" fmla="*/ 46 h 219"/>
                <a:gd name="T56" fmla="*/ 22 w 256"/>
                <a:gd name="T57" fmla="*/ 56 h 219"/>
                <a:gd name="T58" fmla="*/ 16 w 256"/>
                <a:gd name="T59" fmla="*/ 66 h 219"/>
                <a:gd name="T60" fmla="*/ 10 w 256"/>
                <a:gd name="T61" fmla="*/ 78 h 219"/>
                <a:gd name="T62" fmla="*/ 6 w 256"/>
                <a:gd name="T63" fmla="*/ 90 h 219"/>
                <a:gd name="T64" fmla="*/ 3 w 256"/>
                <a:gd name="T65" fmla="*/ 102 h 219"/>
                <a:gd name="T66" fmla="*/ 0 w 256"/>
                <a:gd name="T67" fmla="*/ 115 h 219"/>
                <a:gd name="T68" fmla="*/ 0 w 256"/>
                <a:gd name="T69" fmla="*/ 128 h 219"/>
                <a:gd name="T70" fmla="*/ 0 w 256"/>
                <a:gd name="T71" fmla="*/ 219 h 219"/>
                <a:gd name="T72" fmla="*/ 256 w 256"/>
                <a:gd name="T73" fmla="*/ 219 h 219"/>
                <a:gd name="T74" fmla="*/ 256 w 256"/>
                <a:gd name="T75" fmla="*/ 12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9">
                  <a:moveTo>
                    <a:pt x="256" y="128"/>
                  </a:moveTo>
                  <a:lnTo>
                    <a:pt x="256" y="128"/>
                  </a:lnTo>
                  <a:lnTo>
                    <a:pt x="255" y="115"/>
                  </a:lnTo>
                  <a:lnTo>
                    <a:pt x="254" y="102"/>
                  </a:lnTo>
                  <a:lnTo>
                    <a:pt x="251" y="90"/>
                  </a:lnTo>
                  <a:lnTo>
                    <a:pt x="246" y="78"/>
                  </a:lnTo>
                  <a:lnTo>
                    <a:pt x="241" y="66"/>
                  </a:lnTo>
                  <a:lnTo>
                    <a:pt x="235" y="56"/>
                  </a:lnTo>
                  <a:lnTo>
                    <a:pt x="227" y="46"/>
                  </a:lnTo>
                  <a:lnTo>
                    <a:pt x="218" y="38"/>
                  </a:lnTo>
                  <a:lnTo>
                    <a:pt x="210" y="30"/>
                  </a:lnTo>
                  <a:lnTo>
                    <a:pt x="199" y="21"/>
                  </a:lnTo>
                  <a:lnTo>
                    <a:pt x="190" y="15"/>
                  </a:lnTo>
                  <a:lnTo>
                    <a:pt x="178" y="10"/>
                  </a:lnTo>
                  <a:lnTo>
                    <a:pt x="166" y="6"/>
                  </a:lnTo>
                  <a:lnTo>
                    <a:pt x="154" y="2"/>
                  </a:lnTo>
                  <a:lnTo>
                    <a:pt x="141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2"/>
                  </a:lnTo>
                  <a:lnTo>
                    <a:pt x="90" y="6"/>
                  </a:lnTo>
                  <a:lnTo>
                    <a:pt x="79" y="10"/>
                  </a:lnTo>
                  <a:lnTo>
                    <a:pt x="67" y="15"/>
                  </a:lnTo>
                  <a:lnTo>
                    <a:pt x="56" y="21"/>
                  </a:lnTo>
                  <a:lnTo>
                    <a:pt x="47" y="30"/>
                  </a:lnTo>
                  <a:lnTo>
                    <a:pt x="37" y="38"/>
                  </a:lnTo>
                  <a:lnTo>
                    <a:pt x="29" y="46"/>
                  </a:lnTo>
                  <a:lnTo>
                    <a:pt x="22" y="56"/>
                  </a:lnTo>
                  <a:lnTo>
                    <a:pt x="16" y="66"/>
                  </a:lnTo>
                  <a:lnTo>
                    <a:pt x="10" y="78"/>
                  </a:lnTo>
                  <a:lnTo>
                    <a:pt x="6" y="90"/>
                  </a:lnTo>
                  <a:lnTo>
                    <a:pt x="3" y="102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219"/>
                  </a:lnTo>
                  <a:lnTo>
                    <a:pt x="256" y="219"/>
                  </a:lnTo>
                  <a:lnTo>
                    <a:pt x="256" y="12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1" name="Richtungspfeil 76">
            <a:extLst>
              <a:ext uri="{FF2B5EF4-FFF2-40B4-BE49-F238E27FC236}">
                <a16:creationId xmlns:a16="http://schemas.microsoft.com/office/drawing/2014/main" id="{241D60E5-4B54-759D-C400-1E5CA30E56EB}"/>
              </a:ext>
            </a:extLst>
          </p:cNvPr>
          <p:cNvSpPr/>
          <p:nvPr/>
        </p:nvSpPr>
        <p:spPr>
          <a:xfrm>
            <a:off x="2713037" y="3881897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will receive a Harvard Online Certificate</a:t>
            </a:r>
          </a:p>
        </p:txBody>
      </p:sp>
      <p:grpSp>
        <p:nvGrpSpPr>
          <p:cNvPr id="261" name="Gruppieren 260">
            <a:extLst>
              <a:ext uri="{FF2B5EF4-FFF2-40B4-BE49-F238E27FC236}">
                <a16:creationId xmlns:a16="http://schemas.microsoft.com/office/drawing/2014/main" id="{8EA9642A-9658-4716-EB0D-56C2433C3997}"/>
              </a:ext>
            </a:extLst>
          </p:cNvPr>
          <p:cNvGrpSpPr>
            <a:grpSpLocks noChangeAspect="1"/>
          </p:cNvGrpSpPr>
          <p:nvPr/>
        </p:nvGrpSpPr>
        <p:grpSpPr>
          <a:xfrm>
            <a:off x="426505" y="3940211"/>
            <a:ext cx="265626" cy="360000"/>
            <a:chOff x="6243638" y="3790950"/>
            <a:chExt cx="795338" cy="1077912"/>
          </a:xfrm>
        </p:grpSpPr>
        <p:sp>
          <p:nvSpPr>
            <p:cNvPr id="262" name="Freeform 133">
              <a:extLst>
                <a:ext uri="{FF2B5EF4-FFF2-40B4-BE49-F238E27FC236}">
                  <a16:creationId xmlns:a16="http://schemas.microsoft.com/office/drawing/2014/main" id="{9C6A963F-939D-DC88-1120-BBF5B879D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3790950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134">
              <a:extLst>
                <a:ext uri="{FF2B5EF4-FFF2-40B4-BE49-F238E27FC236}">
                  <a16:creationId xmlns:a16="http://schemas.microsoft.com/office/drawing/2014/main" id="{5C60E2BF-8D02-8C08-D251-9CE31167B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Line 135">
              <a:extLst>
                <a:ext uri="{FF2B5EF4-FFF2-40B4-BE49-F238E27FC236}">
                  <a16:creationId xmlns:a16="http://schemas.microsoft.com/office/drawing/2014/main" id="{924EA5E4-38D5-B639-A88E-15121756C2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Line 136">
              <a:extLst>
                <a:ext uri="{FF2B5EF4-FFF2-40B4-BE49-F238E27FC236}">
                  <a16:creationId xmlns:a16="http://schemas.microsoft.com/office/drawing/2014/main" id="{273B4BC8-E931-EA6D-EFAC-DB8656239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Line 137">
              <a:extLst>
                <a:ext uri="{FF2B5EF4-FFF2-40B4-BE49-F238E27FC236}">
                  <a16:creationId xmlns:a16="http://schemas.microsoft.com/office/drawing/2014/main" id="{E718682F-AD15-51E4-F117-2B67DD10F7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Line 138">
              <a:extLst>
                <a:ext uri="{FF2B5EF4-FFF2-40B4-BE49-F238E27FC236}">
                  <a16:creationId xmlns:a16="http://schemas.microsoft.com/office/drawing/2014/main" id="{7213BCB0-C117-1043-F9FC-3728585EF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Line 139">
              <a:extLst>
                <a:ext uri="{FF2B5EF4-FFF2-40B4-BE49-F238E27FC236}">
                  <a16:creationId xmlns:a16="http://schemas.microsoft.com/office/drawing/2014/main" id="{93074572-CB39-4EAF-F81E-918CFA580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713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4127FB8-851B-3F0B-A2A8-FDCD5C9E05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Inhaltsplatzhalter 2"/>
          <p:cNvSpPr txBox="1">
            <a:spLocks/>
          </p:cNvSpPr>
          <p:nvPr/>
        </p:nvSpPr>
        <p:spPr>
          <a:xfrm>
            <a:off x="993941" y="2830806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grpSp>
        <p:nvGrpSpPr>
          <p:cNvPr id="66" name="Group 500"/>
          <p:cNvGrpSpPr>
            <a:grpSpLocks noChangeAspect="1"/>
          </p:cNvGrpSpPr>
          <p:nvPr/>
        </p:nvGrpSpPr>
        <p:grpSpPr bwMode="auto">
          <a:xfrm>
            <a:off x="8571678" y="2065242"/>
            <a:ext cx="529876" cy="529876"/>
            <a:chOff x="1801" y="2978"/>
            <a:chExt cx="1033" cy="1033"/>
          </a:xfrm>
        </p:grpSpPr>
        <p:sp>
          <p:nvSpPr>
            <p:cNvPr id="67" name="Freeform 501"/>
            <p:cNvSpPr>
              <a:spLocks/>
            </p:cNvSpPr>
            <p:nvPr/>
          </p:nvSpPr>
          <p:spPr bwMode="auto">
            <a:xfrm>
              <a:off x="2251" y="2978"/>
              <a:ext cx="583" cy="674"/>
            </a:xfrm>
            <a:custGeom>
              <a:avLst/>
              <a:gdLst>
                <a:gd name="T0" fmla="*/ 0 w 1167"/>
                <a:gd name="T1" fmla="*/ 539 h 1347"/>
                <a:gd name="T2" fmla="*/ 2 w 1167"/>
                <a:gd name="T3" fmla="*/ 483 h 1347"/>
                <a:gd name="T4" fmla="*/ 12 w 1167"/>
                <a:gd name="T5" fmla="*/ 430 h 1347"/>
                <a:gd name="T6" fmla="*/ 25 w 1167"/>
                <a:gd name="T7" fmla="*/ 378 h 1347"/>
                <a:gd name="T8" fmla="*/ 45 w 1167"/>
                <a:gd name="T9" fmla="*/ 330 h 1347"/>
                <a:gd name="T10" fmla="*/ 70 w 1167"/>
                <a:gd name="T11" fmla="*/ 282 h 1347"/>
                <a:gd name="T12" fmla="*/ 99 w 1167"/>
                <a:gd name="T13" fmla="*/ 237 h 1347"/>
                <a:gd name="T14" fmla="*/ 133 w 1167"/>
                <a:gd name="T15" fmla="*/ 196 h 1347"/>
                <a:gd name="T16" fmla="*/ 171 w 1167"/>
                <a:gd name="T17" fmla="*/ 157 h 1347"/>
                <a:gd name="T18" fmla="*/ 213 w 1167"/>
                <a:gd name="T19" fmla="*/ 123 h 1347"/>
                <a:gd name="T20" fmla="*/ 256 w 1167"/>
                <a:gd name="T21" fmla="*/ 92 h 1347"/>
                <a:gd name="T22" fmla="*/ 305 w 1167"/>
                <a:gd name="T23" fmla="*/ 65 h 1347"/>
                <a:gd name="T24" fmla="*/ 356 w 1167"/>
                <a:gd name="T25" fmla="*/ 42 h 1347"/>
                <a:gd name="T26" fmla="*/ 410 w 1167"/>
                <a:gd name="T27" fmla="*/ 25 h 1347"/>
                <a:gd name="T28" fmla="*/ 466 w 1167"/>
                <a:gd name="T29" fmla="*/ 11 h 1347"/>
                <a:gd name="T30" fmla="*/ 523 w 1167"/>
                <a:gd name="T31" fmla="*/ 3 h 1347"/>
                <a:gd name="T32" fmla="*/ 583 w 1167"/>
                <a:gd name="T33" fmla="*/ 0 h 1347"/>
                <a:gd name="T34" fmla="*/ 613 w 1167"/>
                <a:gd name="T35" fmla="*/ 0 h 1347"/>
                <a:gd name="T36" fmla="*/ 672 w 1167"/>
                <a:gd name="T37" fmla="*/ 6 h 1347"/>
                <a:gd name="T38" fmla="*/ 729 w 1167"/>
                <a:gd name="T39" fmla="*/ 16 h 1347"/>
                <a:gd name="T40" fmla="*/ 784 w 1167"/>
                <a:gd name="T41" fmla="*/ 33 h 1347"/>
                <a:gd name="T42" fmla="*/ 836 w 1167"/>
                <a:gd name="T43" fmla="*/ 53 h 1347"/>
                <a:gd name="T44" fmla="*/ 886 w 1167"/>
                <a:gd name="T45" fmla="*/ 78 h 1347"/>
                <a:gd name="T46" fmla="*/ 932 w 1167"/>
                <a:gd name="T47" fmla="*/ 107 h 1347"/>
                <a:gd name="T48" fmla="*/ 976 w 1167"/>
                <a:gd name="T49" fmla="*/ 140 h 1347"/>
                <a:gd name="T50" fmla="*/ 1015 w 1167"/>
                <a:gd name="T51" fmla="*/ 177 h 1347"/>
                <a:gd name="T52" fmla="*/ 1051 w 1167"/>
                <a:gd name="T53" fmla="*/ 216 h 1347"/>
                <a:gd name="T54" fmla="*/ 1082 w 1167"/>
                <a:gd name="T55" fmla="*/ 259 h 1347"/>
                <a:gd name="T56" fmla="*/ 1110 w 1167"/>
                <a:gd name="T57" fmla="*/ 305 h 1347"/>
                <a:gd name="T58" fmla="*/ 1132 w 1167"/>
                <a:gd name="T59" fmla="*/ 354 h 1347"/>
                <a:gd name="T60" fmla="*/ 1148 w 1167"/>
                <a:gd name="T61" fmla="*/ 405 h 1347"/>
                <a:gd name="T62" fmla="*/ 1161 w 1167"/>
                <a:gd name="T63" fmla="*/ 457 h 1347"/>
                <a:gd name="T64" fmla="*/ 1167 w 1167"/>
                <a:gd name="T65" fmla="*/ 511 h 1347"/>
                <a:gd name="T66" fmla="*/ 1167 w 1167"/>
                <a:gd name="T67" fmla="*/ 539 h 1347"/>
                <a:gd name="T68" fmla="*/ 1166 w 1167"/>
                <a:gd name="T69" fmla="*/ 580 h 1347"/>
                <a:gd name="T70" fmla="*/ 1161 w 1167"/>
                <a:gd name="T71" fmla="*/ 622 h 1347"/>
                <a:gd name="T72" fmla="*/ 1152 w 1167"/>
                <a:gd name="T73" fmla="*/ 661 h 1347"/>
                <a:gd name="T74" fmla="*/ 1140 w 1167"/>
                <a:gd name="T75" fmla="*/ 699 h 1347"/>
                <a:gd name="T76" fmla="*/ 1126 w 1167"/>
                <a:gd name="T77" fmla="*/ 737 h 1347"/>
                <a:gd name="T78" fmla="*/ 1109 w 1167"/>
                <a:gd name="T79" fmla="*/ 773 h 1347"/>
                <a:gd name="T80" fmla="*/ 1089 w 1167"/>
                <a:gd name="T81" fmla="*/ 808 h 1347"/>
                <a:gd name="T82" fmla="*/ 1066 w 1167"/>
                <a:gd name="T83" fmla="*/ 841 h 1347"/>
                <a:gd name="T84" fmla="*/ 1042 w 1167"/>
                <a:gd name="T85" fmla="*/ 872 h 1347"/>
                <a:gd name="T86" fmla="*/ 1014 w 1167"/>
                <a:gd name="T87" fmla="*/ 902 h 1347"/>
                <a:gd name="T88" fmla="*/ 984 w 1167"/>
                <a:gd name="T89" fmla="*/ 930 h 1347"/>
                <a:gd name="T90" fmla="*/ 953 w 1167"/>
                <a:gd name="T91" fmla="*/ 956 h 1347"/>
                <a:gd name="T92" fmla="*/ 919 w 1167"/>
                <a:gd name="T93" fmla="*/ 980 h 1347"/>
                <a:gd name="T94" fmla="*/ 884 w 1167"/>
                <a:gd name="T95" fmla="*/ 1001 h 1347"/>
                <a:gd name="T96" fmla="*/ 847 w 1167"/>
                <a:gd name="T97" fmla="*/ 1020 h 1347"/>
                <a:gd name="T98" fmla="*/ 807 w 1167"/>
                <a:gd name="T99" fmla="*/ 1036 h 1347"/>
                <a:gd name="T100" fmla="*/ 739 w 1167"/>
                <a:gd name="T101" fmla="*/ 1097 h 1347"/>
                <a:gd name="T102" fmla="*/ 518 w 1167"/>
                <a:gd name="T103" fmla="*/ 1286 h 1347"/>
                <a:gd name="T104" fmla="*/ 448 w 1167"/>
                <a:gd name="T105" fmla="*/ 1347 h 1347"/>
                <a:gd name="T106" fmla="*/ 448 w 1167"/>
                <a:gd name="T107" fmla="*/ 1071 h 1347"/>
                <a:gd name="T108" fmla="*/ 414 w 1167"/>
                <a:gd name="T109" fmla="*/ 1065 h 1347"/>
                <a:gd name="T110" fmla="*/ 345 w 1167"/>
                <a:gd name="T111" fmla="*/ 1048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7" h="1347">
                  <a:moveTo>
                    <a:pt x="0" y="539"/>
                  </a:moveTo>
                  <a:lnTo>
                    <a:pt x="0" y="539"/>
                  </a:lnTo>
                  <a:lnTo>
                    <a:pt x="0" y="511"/>
                  </a:lnTo>
                  <a:lnTo>
                    <a:pt x="2" y="483"/>
                  </a:lnTo>
                  <a:lnTo>
                    <a:pt x="6" y="457"/>
                  </a:lnTo>
                  <a:lnTo>
                    <a:pt x="12" y="430"/>
                  </a:lnTo>
                  <a:lnTo>
                    <a:pt x="18" y="405"/>
                  </a:lnTo>
                  <a:lnTo>
                    <a:pt x="25" y="378"/>
                  </a:lnTo>
                  <a:lnTo>
                    <a:pt x="35" y="354"/>
                  </a:lnTo>
                  <a:lnTo>
                    <a:pt x="45" y="330"/>
                  </a:lnTo>
                  <a:lnTo>
                    <a:pt x="57" y="305"/>
                  </a:lnTo>
                  <a:lnTo>
                    <a:pt x="70" y="282"/>
                  </a:lnTo>
                  <a:lnTo>
                    <a:pt x="84" y="259"/>
                  </a:lnTo>
                  <a:lnTo>
                    <a:pt x="99" y="237"/>
                  </a:lnTo>
                  <a:lnTo>
                    <a:pt x="116" y="216"/>
                  </a:lnTo>
                  <a:lnTo>
                    <a:pt x="133" y="196"/>
                  </a:lnTo>
                  <a:lnTo>
                    <a:pt x="151" y="177"/>
                  </a:lnTo>
                  <a:lnTo>
                    <a:pt x="171" y="157"/>
                  </a:lnTo>
                  <a:lnTo>
                    <a:pt x="191" y="140"/>
                  </a:lnTo>
                  <a:lnTo>
                    <a:pt x="213" y="123"/>
                  </a:lnTo>
                  <a:lnTo>
                    <a:pt x="234" y="107"/>
                  </a:lnTo>
                  <a:lnTo>
                    <a:pt x="256" y="92"/>
                  </a:lnTo>
                  <a:lnTo>
                    <a:pt x="281" y="78"/>
                  </a:lnTo>
                  <a:lnTo>
                    <a:pt x="305" y="65"/>
                  </a:lnTo>
                  <a:lnTo>
                    <a:pt x="330" y="53"/>
                  </a:lnTo>
                  <a:lnTo>
                    <a:pt x="356" y="42"/>
                  </a:lnTo>
                  <a:lnTo>
                    <a:pt x="382" y="33"/>
                  </a:lnTo>
                  <a:lnTo>
                    <a:pt x="410" y="25"/>
                  </a:lnTo>
                  <a:lnTo>
                    <a:pt x="438" y="16"/>
                  </a:lnTo>
                  <a:lnTo>
                    <a:pt x="466" y="11"/>
                  </a:lnTo>
                  <a:lnTo>
                    <a:pt x="494" y="6"/>
                  </a:lnTo>
                  <a:lnTo>
                    <a:pt x="523" y="3"/>
                  </a:lnTo>
                  <a:lnTo>
                    <a:pt x="55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613" y="0"/>
                  </a:lnTo>
                  <a:lnTo>
                    <a:pt x="643" y="3"/>
                  </a:lnTo>
                  <a:lnTo>
                    <a:pt x="672" y="6"/>
                  </a:lnTo>
                  <a:lnTo>
                    <a:pt x="701" y="11"/>
                  </a:lnTo>
                  <a:lnTo>
                    <a:pt x="729" y="16"/>
                  </a:lnTo>
                  <a:lnTo>
                    <a:pt x="757" y="25"/>
                  </a:lnTo>
                  <a:lnTo>
                    <a:pt x="784" y="33"/>
                  </a:lnTo>
                  <a:lnTo>
                    <a:pt x="811" y="42"/>
                  </a:lnTo>
                  <a:lnTo>
                    <a:pt x="836" y="53"/>
                  </a:lnTo>
                  <a:lnTo>
                    <a:pt x="862" y="65"/>
                  </a:lnTo>
                  <a:lnTo>
                    <a:pt x="886" y="78"/>
                  </a:lnTo>
                  <a:lnTo>
                    <a:pt x="910" y="92"/>
                  </a:lnTo>
                  <a:lnTo>
                    <a:pt x="932" y="107"/>
                  </a:lnTo>
                  <a:lnTo>
                    <a:pt x="954" y="123"/>
                  </a:lnTo>
                  <a:lnTo>
                    <a:pt x="976" y="140"/>
                  </a:lnTo>
                  <a:lnTo>
                    <a:pt x="996" y="157"/>
                  </a:lnTo>
                  <a:lnTo>
                    <a:pt x="1015" y="177"/>
                  </a:lnTo>
                  <a:lnTo>
                    <a:pt x="1034" y="196"/>
                  </a:lnTo>
                  <a:lnTo>
                    <a:pt x="1051" y="216"/>
                  </a:lnTo>
                  <a:lnTo>
                    <a:pt x="1067" y="237"/>
                  </a:lnTo>
                  <a:lnTo>
                    <a:pt x="1082" y="259"/>
                  </a:lnTo>
                  <a:lnTo>
                    <a:pt x="1096" y="282"/>
                  </a:lnTo>
                  <a:lnTo>
                    <a:pt x="1110" y="305"/>
                  </a:lnTo>
                  <a:lnTo>
                    <a:pt x="1122" y="330"/>
                  </a:lnTo>
                  <a:lnTo>
                    <a:pt x="1132" y="354"/>
                  </a:lnTo>
                  <a:lnTo>
                    <a:pt x="1141" y="378"/>
                  </a:lnTo>
                  <a:lnTo>
                    <a:pt x="1148" y="405"/>
                  </a:lnTo>
                  <a:lnTo>
                    <a:pt x="1155" y="430"/>
                  </a:lnTo>
                  <a:lnTo>
                    <a:pt x="1161" y="457"/>
                  </a:lnTo>
                  <a:lnTo>
                    <a:pt x="1164" y="484"/>
                  </a:lnTo>
                  <a:lnTo>
                    <a:pt x="1167" y="511"/>
                  </a:lnTo>
                  <a:lnTo>
                    <a:pt x="1167" y="539"/>
                  </a:lnTo>
                  <a:lnTo>
                    <a:pt x="1167" y="539"/>
                  </a:lnTo>
                  <a:lnTo>
                    <a:pt x="1167" y="559"/>
                  </a:lnTo>
                  <a:lnTo>
                    <a:pt x="1166" y="580"/>
                  </a:lnTo>
                  <a:lnTo>
                    <a:pt x="1163" y="601"/>
                  </a:lnTo>
                  <a:lnTo>
                    <a:pt x="1161" y="622"/>
                  </a:lnTo>
                  <a:lnTo>
                    <a:pt x="1156" y="641"/>
                  </a:lnTo>
                  <a:lnTo>
                    <a:pt x="1152" y="661"/>
                  </a:lnTo>
                  <a:lnTo>
                    <a:pt x="1147" y="681"/>
                  </a:lnTo>
                  <a:lnTo>
                    <a:pt x="1140" y="699"/>
                  </a:lnTo>
                  <a:lnTo>
                    <a:pt x="1134" y="719"/>
                  </a:lnTo>
                  <a:lnTo>
                    <a:pt x="1126" y="737"/>
                  </a:lnTo>
                  <a:lnTo>
                    <a:pt x="1118" y="756"/>
                  </a:lnTo>
                  <a:lnTo>
                    <a:pt x="1109" y="773"/>
                  </a:lnTo>
                  <a:lnTo>
                    <a:pt x="1100" y="790"/>
                  </a:lnTo>
                  <a:lnTo>
                    <a:pt x="1089" y="808"/>
                  </a:lnTo>
                  <a:lnTo>
                    <a:pt x="1078" y="825"/>
                  </a:lnTo>
                  <a:lnTo>
                    <a:pt x="1066" y="841"/>
                  </a:lnTo>
                  <a:lnTo>
                    <a:pt x="1055" y="857"/>
                  </a:lnTo>
                  <a:lnTo>
                    <a:pt x="1042" y="872"/>
                  </a:lnTo>
                  <a:lnTo>
                    <a:pt x="1028" y="887"/>
                  </a:lnTo>
                  <a:lnTo>
                    <a:pt x="1014" y="902"/>
                  </a:lnTo>
                  <a:lnTo>
                    <a:pt x="999" y="916"/>
                  </a:lnTo>
                  <a:lnTo>
                    <a:pt x="984" y="930"/>
                  </a:lnTo>
                  <a:lnTo>
                    <a:pt x="969" y="943"/>
                  </a:lnTo>
                  <a:lnTo>
                    <a:pt x="953" y="956"/>
                  </a:lnTo>
                  <a:lnTo>
                    <a:pt x="937" y="968"/>
                  </a:lnTo>
                  <a:lnTo>
                    <a:pt x="919" y="980"/>
                  </a:lnTo>
                  <a:lnTo>
                    <a:pt x="902" y="990"/>
                  </a:lnTo>
                  <a:lnTo>
                    <a:pt x="884" y="1001"/>
                  </a:lnTo>
                  <a:lnTo>
                    <a:pt x="865" y="1011"/>
                  </a:lnTo>
                  <a:lnTo>
                    <a:pt x="847" y="1020"/>
                  </a:lnTo>
                  <a:lnTo>
                    <a:pt x="827" y="1028"/>
                  </a:lnTo>
                  <a:lnTo>
                    <a:pt x="807" y="1036"/>
                  </a:lnTo>
                  <a:lnTo>
                    <a:pt x="807" y="1036"/>
                  </a:lnTo>
                  <a:lnTo>
                    <a:pt x="739" y="1097"/>
                  </a:lnTo>
                  <a:lnTo>
                    <a:pt x="628" y="1190"/>
                  </a:lnTo>
                  <a:lnTo>
                    <a:pt x="518" y="1286"/>
                  </a:lnTo>
                  <a:lnTo>
                    <a:pt x="475" y="1323"/>
                  </a:lnTo>
                  <a:lnTo>
                    <a:pt x="448" y="1347"/>
                  </a:lnTo>
                  <a:lnTo>
                    <a:pt x="448" y="1347"/>
                  </a:lnTo>
                  <a:lnTo>
                    <a:pt x="448" y="1071"/>
                  </a:lnTo>
                  <a:lnTo>
                    <a:pt x="448" y="1071"/>
                  </a:lnTo>
                  <a:lnTo>
                    <a:pt x="414" y="1065"/>
                  </a:lnTo>
                  <a:lnTo>
                    <a:pt x="379" y="1057"/>
                  </a:lnTo>
                  <a:lnTo>
                    <a:pt x="345" y="1048"/>
                  </a:lnTo>
                  <a:lnTo>
                    <a:pt x="312" y="1036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502"/>
            <p:cNvSpPr>
              <a:spLocks noEditPoints="1"/>
            </p:cNvSpPr>
            <p:nvPr/>
          </p:nvSpPr>
          <p:spPr bwMode="auto">
            <a:xfrm>
              <a:off x="2632" y="3225"/>
              <a:ext cx="45" cy="45"/>
            </a:xfrm>
            <a:custGeom>
              <a:avLst/>
              <a:gdLst>
                <a:gd name="T0" fmla="*/ 86 w 90"/>
                <a:gd name="T1" fmla="*/ 4 h 90"/>
                <a:gd name="T2" fmla="*/ 86 w 90"/>
                <a:gd name="T3" fmla="*/ 85 h 90"/>
                <a:gd name="T4" fmla="*/ 5 w 90"/>
                <a:gd name="T5" fmla="*/ 85 h 90"/>
                <a:gd name="T6" fmla="*/ 5 w 90"/>
                <a:gd name="T7" fmla="*/ 4 h 90"/>
                <a:gd name="T8" fmla="*/ 86 w 90"/>
                <a:gd name="T9" fmla="*/ 4 h 90"/>
                <a:gd name="T10" fmla="*/ 90 w 90"/>
                <a:gd name="T11" fmla="*/ 0 h 90"/>
                <a:gd name="T12" fmla="*/ 0 w 90"/>
                <a:gd name="T13" fmla="*/ 0 h 90"/>
                <a:gd name="T14" fmla="*/ 0 w 90"/>
                <a:gd name="T15" fmla="*/ 90 h 90"/>
                <a:gd name="T16" fmla="*/ 90 w 90"/>
                <a:gd name="T17" fmla="*/ 90 h 90"/>
                <a:gd name="T18" fmla="*/ 90 w 90"/>
                <a:gd name="T19" fmla="*/ 0 h 90"/>
                <a:gd name="T20" fmla="*/ 90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86" y="4"/>
                  </a:moveTo>
                  <a:lnTo>
                    <a:pt x="86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6" y="4"/>
                  </a:lnTo>
                  <a:close/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Rectangle 503"/>
            <p:cNvSpPr>
              <a:spLocks noChangeArrowheads="1"/>
            </p:cNvSpPr>
            <p:nvPr/>
          </p:nvSpPr>
          <p:spPr bwMode="auto">
            <a:xfrm>
              <a:off x="2634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504"/>
            <p:cNvSpPr>
              <a:spLocks/>
            </p:cNvSpPr>
            <p:nvPr/>
          </p:nvSpPr>
          <p:spPr bwMode="auto">
            <a:xfrm>
              <a:off x="2632" y="3225"/>
              <a:ext cx="45" cy="45"/>
            </a:xfrm>
            <a:custGeom>
              <a:avLst/>
              <a:gdLst>
                <a:gd name="T0" fmla="*/ 90 w 90"/>
                <a:gd name="T1" fmla="*/ 0 h 90"/>
                <a:gd name="T2" fmla="*/ 0 w 90"/>
                <a:gd name="T3" fmla="*/ 0 h 90"/>
                <a:gd name="T4" fmla="*/ 0 w 90"/>
                <a:gd name="T5" fmla="*/ 90 h 90"/>
                <a:gd name="T6" fmla="*/ 90 w 90"/>
                <a:gd name="T7" fmla="*/ 90 h 90"/>
                <a:gd name="T8" fmla="*/ 90 w 90"/>
                <a:gd name="T9" fmla="*/ 0 h 90"/>
                <a:gd name="T10" fmla="*/ 9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505"/>
            <p:cNvSpPr>
              <a:spLocks noEditPoints="1"/>
            </p:cNvSpPr>
            <p:nvPr/>
          </p:nvSpPr>
          <p:spPr bwMode="auto">
            <a:xfrm>
              <a:off x="2520" y="3225"/>
              <a:ext cx="45" cy="45"/>
            </a:xfrm>
            <a:custGeom>
              <a:avLst/>
              <a:gdLst>
                <a:gd name="T0" fmla="*/ 86 w 90"/>
                <a:gd name="T1" fmla="*/ 4 h 90"/>
                <a:gd name="T2" fmla="*/ 86 w 90"/>
                <a:gd name="T3" fmla="*/ 85 h 90"/>
                <a:gd name="T4" fmla="*/ 5 w 90"/>
                <a:gd name="T5" fmla="*/ 85 h 90"/>
                <a:gd name="T6" fmla="*/ 5 w 90"/>
                <a:gd name="T7" fmla="*/ 4 h 90"/>
                <a:gd name="T8" fmla="*/ 86 w 90"/>
                <a:gd name="T9" fmla="*/ 4 h 90"/>
                <a:gd name="T10" fmla="*/ 90 w 90"/>
                <a:gd name="T11" fmla="*/ 0 h 90"/>
                <a:gd name="T12" fmla="*/ 0 w 90"/>
                <a:gd name="T13" fmla="*/ 0 h 90"/>
                <a:gd name="T14" fmla="*/ 0 w 90"/>
                <a:gd name="T15" fmla="*/ 90 h 90"/>
                <a:gd name="T16" fmla="*/ 90 w 90"/>
                <a:gd name="T17" fmla="*/ 90 h 90"/>
                <a:gd name="T18" fmla="*/ 90 w 90"/>
                <a:gd name="T19" fmla="*/ 0 h 90"/>
                <a:gd name="T20" fmla="*/ 90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86" y="4"/>
                  </a:moveTo>
                  <a:lnTo>
                    <a:pt x="86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6" y="4"/>
                  </a:lnTo>
                  <a:close/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Rectangle 506"/>
            <p:cNvSpPr>
              <a:spLocks noChangeArrowheads="1"/>
            </p:cNvSpPr>
            <p:nvPr/>
          </p:nvSpPr>
          <p:spPr bwMode="auto">
            <a:xfrm>
              <a:off x="2522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507"/>
            <p:cNvSpPr>
              <a:spLocks/>
            </p:cNvSpPr>
            <p:nvPr/>
          </p:nvSpPr>
          <p:spPr bwMode="auto">
            <a:xfrm>
              <a:off x="2520" y="3225"/>
              <a:ext cx="45" cy="45"/>
            </a:xfrm>
            <a:custGeom>
              <a:avLst/>
              <a:gdLst>
                <a:gd name="T0" fmla="*/ 90 w 90"/>
                <a:gd name="T1" fmla="*/ 0 h 90"/>
                <a:gd name="T2" fmla="*/ 0 w 90"/>
                <a:gd name="T3" fmla="*/ 0 h 90"/>
                <a:gd name="T4" fmla="*/ 0 w 90"/>
                <a:gd name="T5" fmla="*/ 90 h 90"/>
                <a:gd name="T6" fmla="*/ 90 w 90"/>
                <a:gd name="T7" fmla="*/ 90 h 90"/>
                <a:gd name="T8" fmla="*/ 90 w 90"/>
                <a:gd name="T9" fmla="*/ 0 h 90"/>
                <a:gd name="T10" fmla="*/ 9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508"/>
            <p:cNvSpPr>
              <a:spLocks noEditPoints="1"/>
            </p:cNvSpPr>
            <p:nvPr/>
          </p:nvSpPr>
          <p:spPr bwMode="auto">
            <a:xfrm>
              <a:off x="2408" y="3225"/>
              <a:ext cx="44" cy="45"/>
            </a:xfrm>
            <a:custGeom>
              <a:avLst/>
              <a:gdLst>
                <a:gd name="T0" fmla="*/ 85 w 89"/>
                <a:gd name="T1" fmla="*/ 4 h 90"/>
                <a:gd name="T2" fmla="*/ 85 w 89"/>
                <a:gd name="T3" fmla="*/ 85 h 90"/>
                <a:gd name="T4" fmla="*/ 5 w 89"/>
                <a:gd name="T5" fmla="*/ 85 h 90"/>
                <a:gd name="T6" fmla="*/ 5 w 89"/>
                <a:gd name="T7" fmla="*/ 4 h 90"/>
                <a:gd name="T8" fmla="*/ 85 w 89"/>
                <a:gd name="T9" fmla="*/ 4 h 90"/>
                <a:gd name="T10" fmla="*/ 89 w 89"/>
                <a:gd name="T11" fmla="*/ 0 h 90"/>
                <a:gd name="T12" fmla="*/ 0 w 89"/>
                <a:gd name="T13" fmla="*/ 0 h 90"/>
                <a:gd name="T14" fmla="*/ 0 w 89"/>
                <a:gd name="T15" fmla="*/ 90 h 90"/>
                <a:gd name="T16" fmla="*/ 89 w 89"/>
                <a:gd name="T17" fmla="*/ 90 h 90"/>
                <a:gd name="T18" fmla="*/ 89 w 89"/>
                <a:gd name="T19" fmla="*/ 0 h 90"/>
                <a:gd name="T20" fmla="*/ 89 w 89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90">
                  <a:moveTo>
                    <a:pt x="85" y="4"/>
                  </a:moveTo>
                  <a:lnTo>
                    <a:pt x="85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5" y="4"/>
                  </a:lnTo>
                  <a:close/>
                  <a:moveTo>
                    <a:pt x="8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9" y="9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Rectangle 509"/>
            <p:cNvSpPr>
              <a:spLocks noChangeArrowheads="1"/>
            </p:cNvSpPr>
            <p:nvPr/>
          </p:nvSpPr>
          <p:spPr bwMode="auto">
            <a:xfrm>
              <a:off x="2410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510"/>
            <p:cNvSpPr>
              <a:spLocks/>
            </p:cNvSpPr>
            <p:nvPr/>
          </p:nvSpPr>
          <p:spPr bwMode="auto">
            <a:xfrm>
              <a:off x="2408" y="3225"/>
              <a:ext cx="44" cy="45"/>
            </a:xfrm>
            <a:custGeom>
              <a:avLst/>
              <a:gdLst>
                <a:gd name="T0" fmla="*/ 89 w 89"/>
                <a:gd name="T1" fmla="*/ 0 h 90"/>
                <a:gd name="T2" fmla="*/ 0 w 89"/>
                <a:gd name="T3" fmla="*/ 0 h 90"/>
                <a:gd name="T4" fmla="*/ 0 w 89"/>
                <a:gd name="T5" fmla="*/ 90 h 90"/>
                <a:gd name="T6" fmla="*/ 89 w 89"/>
                <a:gd name="T7" fmla="*/ 90 h 90"/>
                <a:gd name="T8" fmla="*/ 89 w 89"/>
                <a:gd name="T9" fmla="*/ 0 h 90"/>
                <a:gd name="T10" fmla="*/ 89 w 89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0">
                  <a:moveTo>
                    <a:pt x="8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9" y="90"/>
                  </a:lnTo>
                  <a:lnTo>
                    <a:pt x="89" y="0"/>
                  </a:lnTo>
                  <a:lnTo>
                    <a:pt x="89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511"/>
            <p:cNvSpPr>
              <a:spLocks/>
            </p:cNvSpPr>
            <p:nvPr/>
          </p:nvSpPr>
          <p:spPr bwMode="auto">
            <a:xfrm>
              <a:off x="1801" y="3292"/>
              <a:ext cx="674" cy="719"/>
            </a:xfrm>
            <a:custGeom>
              <a:avLst/>
              <a:gdLst>
                <a:gd name="T0" fmla="*/ 1347 w 1347"/>
                <a:gd name="T1" fmla="*/ 1437 h 1437"/>
                <a:gd name="T2" fmla="*/ 1347 w 1347"/>
                <a:gd name="T3" fmla="*/ 1208 h 1437"/>
                <a:gd name="T4" fmla="*/ 1336 w 1347"/>
                <a:gd name="T5" fmla="*/ 1192 h 1437"/>
                <a:gd name="T6" fmla="*/ 1278 w 1347"/>
                <a:gd name="T7" fmla="*/ 1148 h 1437"/>
                <a:gd name="T8" fmla="*/ 1184 w 1347"/>
                <a:gd name="T9" fmla="*/ 1095 h 1437"/>
                <a:gd name="T10" fmla="*/ 1026 w 1347"/>
                <a:gd name="T11" fmla="*/ 1016 h 1437"/>
                <a:gd name="T12" fmla="*/ 854 w 1347"/>
                <a:gd name="T13" fmla="*/ 763 h 1437"/>
                <a:gd name="T14" fmla="*/ 868 w 1347"/>
                <a:gd name="T15" fmla="*/ 755 h 1437"/>
                <a:gd name="T16" fmla="*/ 890 w 1347"/>
                <a:gd name="T17" fmla="*/ 734 h 1437"/>
                <a:gd name="T18" fmla="*/ 915 w 1347"/>
                <a:gd name="T19" fmla="*/ 694 h 1437"/>
                <a:gd name="T20" fmla="*/ 935 w 1347"/>
                <a:gd name="T21" fmla="*/ 630 h 1437"/>
                <a:gd name="T22" fmla="*/ 943 w 1347"/>
                <a:gd name="T23" fmla="*/ 538 h 1437"/>
                <a:gd name="T24" fmla="*/ 954 w 1347"/>
                <a:gd name="T25" fmla="*/ 537 h 1437"/>
                <a:gd name="T26" fmla="*/ 969 w 1347"/>
                <a:gd name="T27" fmla="*/ 526 h 1437"/>
                <a:gd name="T28" fmla="*/ 989 w 1347"/>
                <a:gd name="T29" fmla="*/ 496 h 1437"/>
                <a:gd name="T30" fmla="*/ 1001 w 1347"/>
                <a:gd name="T31" fmla="*/ 449 h 1437"/>
                <a:gd name="T32" fmla="*/ 997 w 1347"/>
                <a:gd name="T33" fmla="*/ 401 h 1437"/>
                <a:gd name="T34" fmla="*/ 983 w 1347"/>
                <a:gd name="T35" fmla="*/ 375 h 1437"/>
                <a:gd name="T36" fmla="*/ 968 w 1347"/>
                <a:gd name="T37" fmla="*/ 364 h 1437"/>
                <a:gd name="T38" fmla="*/ 946 w 1347"/>
                <a:gd name="T39" fmla="*/ 359 h 1437"/>
                <a:gd name="T40" fmla="*/ 949 w 1347"/>
                <a:gd name="T41" fmla="*/ 349 h 1437"/>
                <a:gd name="T42" fmla="*/ 978 w 1347"/>
                <a:gd name="T43" fmla="*/ 279 h 1437"/>
                <a:gd name="T44" fmla="*/ 990 w 1347"/>
                <a:gd name="T45" fmla="*/ 230 h 1437"/>
                <a:gd name="T46" fmla="*/ 994 w 1347"/>
                <a:gd name="T47" fmla="*/ 174 h 1437"/>
                <a:gd name="T48" fmla="*/ 988 w 1347"/>
                <a:gd name="T49" fmla="*/ 135 h 1437"/>
                <a:gd name="T50" fmla="*/ 966 w 1347"/>
                <a:gd name="T51" fmla="*/ 89 h 1437"/>
                <a:gd name="T52" fmla="*/ 926 w 1347"/>
                <a:gd name="T53" fmla="*/ 53 h 1437"/>
                <a:gd name="T54" fmla="*/ 872 w 1347"/>
                <a:gd name="T55" fmla="*/ 25 h 1437"/>
                <a:gd name="T56" fmla="*/ 810 w 1347"/>
                <a:gd name="T57" fmla="*/ 8 h 1437"/>
                <a:gd name="T58" fmla="*/ 742 w 1347"/>
                <a:gd name="T59" fmla="*/ 0 h 1437"/>
                <a:gd name="T60" fmla="*/ 673 w 1347"/>
                <a:gd name="T61" fmla="*/ 2 h 1437"/>
                <a:gd name="T62" fmla="*/ 607 w 1347"/>
                <a:gd name="T63" fmla="*/ 12 h 1437"/>
                <a:gd name="T64" fmla="*/ 547 w 1347"/>
                <a:gd name="T65" fmla="*/ 33 h 1437"/>
                <a:gd name="T66" fmla="*/ 497 w 1347"/>
                <a:gd name="T67" fmla="*/ 63 h 1437"/>
                <a:gd name="T68" fmla="*/ 462 w 1347"/>
                <a:gd name="T69" fmla="*/ 103 h 1437"/>
                <a:gd name="T70" fmla="*/ 450 w 1347"/>
                <a:gd name="T71" fmla="*/ 135 h 1437"/>
                <a:gd name="T72" fmla="*/ 405 w 1347"/>
                <a:gd name="T73" fmla="*/ 130 h 1437"/>
                <a:gd name="T74" fmla="*/ 375 w 1347"/>
                <a:gd name="T75" fmla="*/ 138 h 1437"/>
                <a:gd name="T76" fmla="*/ 358 w 1347"/>
                <a:gd name="T77" fmla="*/ 157 h 1437"/>
                <a:gd name="T78" fmla="*/ 353 w 1347"/>
                <a:gd name="T79" fmla="*/ 182 h 1437"/>
                <a:gd name="T80" fmla="*/ 356 w 1347"/>
                <a:gd name="T81" fmla="*/ 223 h 1437"/>
                <a:gd name="T82" fmla="*/ 377 w 1347"/>
                <a:gd name="T83" fmla="*/ 287 h 1437"/>
                <a:gd name="T84" fmla="*/ 403 w 1347"/>
                <a:gd name="T85" fmla="*/ 352 h 1437"/>
                <a:gd name="T86" fmla="*/ 397 w 1347"/>
                <a:gd name="T87" fmla="*/ 359 h 1437"/>
                <a:gd name="T88" fmla="*/ 376 w 1347"/>
                <a:gd name="T89" fmla="*/ 367 h 1437"/>
                <a:gd name="T90" fmla="*/ 362 w 1347"/>
                <a:gd name="T91" fmla="*/ 381 h 1437"/>
                <a:gd name="T92" fmla="*/ 353 w 1347"/>
                <a:gd name="T93" fmla="*/ 401 h 1437"/>
                <a:gd name="T94" fmla="*/ 348 w 1347"/>
                <a:gd name="T95" fmla="*/ 449 h 1437"/>
                <a:gd name="T96" fmla="*/ 358 w 1347"/>
                <a:gd name="T97" fmla="*/ 496 h 1437"/>
                <a:gd name="T98" fmla="*/ 378 w 1347"/>
                <a:gd name="T99" fmla="*/ 526 h 1437"/>
                <a:gd name="T100" fmla="*/ 393 w 1347"/>
                <a:gd name="T101" fmla="*/ 537 h 1437"/>
                <a:gd name="T102" fmla="*/ 405 w 1347"/>
                <a:gd name="T103" fmla="*/ 538 h 1437"/>
                <a:gd name="T104" fmla="*/ 413 w 1347"/>
                <a:gd name="T105" fmla="*/ 630 h 1437"/>
                <a:gd name="T106" fmla="*/ 433 w 1347"/>
                <a:gd name="T107" fmla="*/ 694 h 1437"/>
                <a:gd name="T108" fmla="*/ 458 w 1347"/>
                <a:gd name="T109" fmla="*/ 734 h 1437"/>
                <a:gd name="T110" fmla="*/ 481 w 1347"/>
                <a:gd name="T111" fmla="*/ 755 h 1437"/>
                <a:gd name="T112" fmla="*/ 495 w 1347"/>
                <a:gd name="T113" fmla="*/ 942 h 1437"/>
                <a:gd name="T114" fmla="*/ 323 w 1347"/>
                <a:gd name="T115" fmla="*/ 1016 h 1437"/>
                <a:gd name="T116" fmla="*/ 163 w 1347"/>
                <a:gd name="T117" fmla="*/ 1095 h 1437"/>
                <a:gd name="T118" fmla="*/ 70 w 1347"/>
                <a:gd name="T119" fmla="*/ 1148 h 1437"/>
                <a:gd name="T120" fmla="*/ 12 w 1347"/>
                <a:gd name="T121" fmla="*/ 1192 h 1437"/>
                <a:gd name="T122" fmla="*/ 1 w 1347"/>
                <a:gd name="T123" fmla="*/ 1208 h 1437"/>
                <a:gd name="T124" fmla="*/ 0 w 1347"/>
                <a:gd name="T125" fmla="*/ 1437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7" h="1437">
                  <a:moveTo>
                    <a:pt x="667" y="1437"/>
                  </a:moveTo>
                  <a:lnTo>
                    <a:pt x="1347" y="1437"/>
                  </a:lnTo>
                  <a:lnTo>
                    <a:pt x="1347" y="1437"/>
                  </a:lnTo>
                  <a:lnTo>
                    <a:pt x="1347" y="1213"/>
                  </a:lnTo>
                  <a:lnTo>
                    <a:pt x="1347" y="1213"/>
                  </a:lnTo>
                  <a:lnTo>
                    <a:pt x="1347" y="1208"/>
                  </a:lnTo>
                  <a:lnTo>
                    <a:pt x="1345" y="1202"/>
                  </a:lnTo>
                  <a:lnTo>
                    <a:pt x="1340" y="1198"/>
                  </a:lnTo>
                  <a:lnTo>
                    <a:pt x="1336" y="1192"/>
                  </a:lnTo>
                  <a:lnTo>
                    <a:pt x="1322" y="1178"/>
                  </a:lnTo>
                  <a:lnTo>
                    <a:pt x="1302" y="1164"/>
                  </a:lnTo>
                  <a:lnTo>
                    <a:pt x="1278" y="1148"/>
                  </a:lnTo>
                  <a:lnTo>
                    <a:pt x="1250" y="1131"/>
                  </a:lnTo>
                  <a:lnTo>
                    <a:pt x="1219" y="1113"/>
                  </a:lnTo>
                  <a:lnTo>
                    <a:pt x="1184" y="1095"/>
                  </a:lnTo>
                  <a:lnTo>
                    <a:pt x="1147" y="1075"/>
                  </a:lnTo>
                  <a:lnTo>
                    <a:pt x="1108" y="1055"/>
                  </a:lnTo>
                  <a:lnTo>
                    <a:pt x="1026" y="1016"/>
                  </a:lnTo>
                  <a:lnTo>
                    <a:pt x="939" y="978"/>
                  </a:lnTo>
                  <a:lnTo>
                    <a:pt x="854" y="942"/>
                  </a:lnTo>
                  <a:lnTo>
                    <a:pt x="854" y="763"/>
                  </a:lnTo>
                  <a:lnTo>
                    <a:pt x="854" y="763"/>
                  </a:lnTo>
                  <a:lnTo>
                    <a:pt x="857" y="761"/>
                  </a:lnTo>
                  <a:lnTo>
                    <a:pt x="868" y="755"/>
                  </a:lnTo>
                  <a:lnTo>
                    <a:pt x="875" y="749"/>
                  </a:lnTo>
                  <a:lnTo>
                    <a:pt x="882" y="742"/>
                  </a:lnTo>
                  <a:lnTo>
                    <a:pt x="890" y="734"/>
                  </a:lnTo>
                  <a:lnTo>
                    <a:pt x="899" y="723"/>
                  </a:lnTo>
                  <a:lnTo>
                    <a:pt x="907" y="710"/>
                  </a:lnTo>
                  <a:lnTo>
                    <a:pt x="915" y="694"/>
                  </a:lnTo>
                  <a:lnTo>
                    <a:pt x="922" y="677"/>
                  </a:lnTo>
                  <a:lnTo>
                    <a:pt x="929" y="655"/>
                  </a:lnTo>
                  <a:lnTo>
                    <a:pt x="935" y="630"/>
                  </a:lnTo>
                  <a:lnTo>
                    <a:pt x="939" y="604"/>
                  </a:lnTo>
                  <a:lnTo>
                    <a:pt x="943" y="573"/>
                  </a:lnTo>
                  <a:lnTo>
                    <a:pt x="943" y="538"/>
                  </a:lnTo>
                  <a:lnTo>
                    <a:pt x="943" y="538"/>
                  </a:lnTo>
                  <a:lnTo>
                    <a:pt x="949" y="538"/>
                  </a:lnTo>
                  <a:lnTo>
                    <a:pt x="954" y="537"/>
                  </a:lnTo>
                  <a:lnTo>
                    <a:pt x="960" y="535"/>
                  </a:lnTo>
                  <a:lnTo>
                    <a:pt x="965" y="531"/>
                  </a:lnTo>
                  <a:lnTo>
                    <a:pt x="969" y="526"/>
                  </a:lnTo>
                  <a:lnTo>
                    <a:pt x="974" y="522"/>
                  </a:lnTo>
                  <a:lnTo>
                    <a:pt x="982" y="510"/>
                  </a:lnTo>
                  <a:lnTo>
                    <a:pt x="989" y="496"/>
                  </a:lnTo>
                  <a:lnTo>
                    <a:pt x="995" y="481"/>
                  </a:lnTo>
                  <a:lnTo>
                    <a:pt x="998" y="465"/>
                  </a:lnTo>
                  <a:lnTo>
                    <a:pt x="1001" y="449"/>
                  </a:lnTo>
                  <a:lnTo>
                    <a:pt x="1002" y="432"/>
                  </a:lnTo>
                  <a:lnTo>
                    <a:pt x="1001" y="416"/>
                  </a:lnTo>
                  <a:lnTo>
                    <a:pt x="997" y="401"/>
                  </a:lnTo>
                  <a:lnTo>
                    <a:pt x="991" y="387"/>
                  </a:lnTo>
                  <a:lnTo>
                    <a:pt x="988" y="381"/>
                  </a:lnTo>
                  <a:lnTo>
                    <a:pt x="983" y="375"/>
                  </a:lnTo>
                  <a:lnTo>
                    <a:pt x="979" y="371"/>
                  </a:lnTo>
                  <a:lnTo>
                    <a:pt x="974" y="367"/>
                  </a:lnTo>
                  <a:lnTo>
                    <a:pt x="968" y="364"/>
                  </a:lnTo>
                  <a:lnTo>
                    <a:pt x="961" y="361"/>
                  </a:lnTo>
                  <a:lnTo>
                    <a:pt x="954" y="359"/>
                  </a:lnTo>
                  <a:lnTo>
                    <a:pt x="946" y="359"/>
                  </a:lnTo>
                  <a:lnTo>
                    <a:pt x="946" y="359"/>
                  </a:lnTo>
                  <a:lnTo>
                    <a:pt x="948" y="354"/>
                  </a:lnTo>
                  <a:lnTo>
                    <a:pt x="949" y="349"/>
                  </a:lnTo>
                  <a:lnTo>
                    <a:pt x="957" y="331"/>
                  </a:lnTo>
                  <a:lnTo>
                    <a:pt x="967" y="308"/>
                  </a:lnTo>
                  <a:lnTo>
                    <a:pt x="978" y="279"/>
                  </a:lnTo>
                  <a:lnTo>
                    <a:pt x="982" y="264"/>
                  </a:lnTo>
                  <a:lnTo>
                    <a:pt x="987" y="248"/>
                  </a:lnTo>
                  <a:lnTo>
                    <a:pt x="990" y="230"/>
                  </a:lnTo>
                  <a:lnTo>
                    <a:pt x="993" y="212"/>
                  </a:lnTo>
                  <a:lnTo>
                    <a:pt x="995" y="194"/>
                  </a:lnTo>
                  <a:lnTo>
                    <a:pt x="994" y="174"/>
                  </a:lnTo>
                  <a:lnTo>
                    <a:pt x="993" y="154"/>
                  </a:lnTo>
                  <a:lnTo>
                    <a:pt x="988" y="135"/>
                  </a:lnTo>
                  <a:lnTo>
                    <a:pt x="988" y="135"/>
                  </a:lnTo>
                  <a:lnTo>
                    <a:pt x="983" y="118"/>
                  </a:lnTo>
                  <a:lnTo>
                    <a:pt x="975" y="103"/>
                  </a:lnTo>
                  <a:lnTo>
                    <a:pt x="966" y="89"/>
                  </a:lnTo>
                  <a:lnTo>
                    <a:pt x="954" y="76"/>
                  </a:lnTo>
                  <a:lnTo>
                    <a:pt x="941" y="63"/>
                  </a:lnTo>
                  <a:lnTo>
                    <a:pt x="926" y="53"/>
                  </a:lnTo>
                  <a:lnTo>
                    <a:pt x="909" y="42"/>
                  </a:lnTo>
                  <a:lnTo>
                    <a:pt x="892" y="33"/>
                  </a:lnTo>
                  <a:lnTo>
                    <a:pt x="872" y="25"/>
                  </a:lnTo>
                  <a:lnTo>
                    <a:pt x="853" y="18"/>
                  </a:lnTo>
                  <a:lnTo>
                    <a:pt x="832" y="12"/>
                  </a:lnTo>
                  <a:lnTo>
                    <a:pt x="810" y="8"/>
                  </a:lnTo>
                  <a:lnTo>
                    <a:pt x="788" y="4"/>
                  </a:lnTo>
                  <a:lnTo>
                    <a:pt x="765" y="2"/>
                  </a:lnTo>
                  <a:lnTo>
                    <a:pt x="742" y="0"/>
                  </a:lnTo>
                  <a:lnTo>
                    <a:pt x="719" y="0"/>
                  </a:lnTo>
                  <a:lnTo>
                    <a:pt x="696" y="0"/>
                  </a:lnTo>
                  <a:lnTo>
                    <a:pt x="673" y="2"/>
                  </a:lnTo>
                  <a:lnTo>
                    <a:pt x="651" y="4"/>
                  </a:lnTo>
                  <a:lnTo>
                    <a:pt x="628" y="8"/>
                  </a:lnTo>
                  <a:lnTo>
                    <a:pt x="607" y="12"/>
                  </a:lnTo>
                  <a:lnTo>
                    <a:pt x="585" y="18"/>
                  </a:lnTo>
                  <a:lnTo>
                    <a:pt x="565" y="25"/>
                  </a:lnTo>
                  <a:lnTo>
                    <a:pt x="547" y="33"/>
                  </a:lnTo>
                  <a:lnTo>
                    <a:pt x="528" y="42"/>
                  </a:lnTo>
                  <a:lnTo>
                    <a:pt x="512" y="53"/>
                  </a:lnTo>
                  <a:lnTo>
                    <a:pt x="497" y="63"/>
                  </a:lnTo>
                  <a:lnTo>
                    <a:pt x="483" y="76"/>
                  </a:lnTo>
                  <a:lnTo>
                    <a:pt x="472" y="89"/>
                  </a:lnTo>
                  <a:lnTo>
                    <a:pt x="462" y="103"/>
                  </a:lnTo>
                  <a:lnTo>
                    <a:pt x="454" y="118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32" y="131"/>
                  </a:lnTo>
                  <a:lnTo>
                    <a:pt x="417" y="130"/>
                  </a:lnTo>
                  <a:lnTo>
                    <a:pt x="405" y="130"/>
                  </a:lnTo>
                  <a:lnTo>
                    <a:pt x="393" y="131"/>
                  </a:lnTo>
                  <a:lnTo>
                    <a:pt x="384" y="135"/>
                  </a:lnTo>
                  <a:lnTo>
                    <a:pt x="375" y="138"/>
                  </a:lnTo>
                  <a:lnTo>
                    <a:pt x="368" y="144"/>
                  </a:lnTo>
                  <a:lnTo>
                    <a:pt x="363" y="150"/>
                  </a:lnTo>
                  <a:lnTo>
                    <a:pt x="358" y="157"/>
                  </a:lnTo>
                  <a:lnTo>
                    <a:pt x="355" y="164"/>
                  </a:lnTo>
                  <a:lnTo>
                    <a:pt x="354" y="173"/>
                  </a:lnTo>
                  <a:lnTo>
                    <a:pt x="353" y="182"/>
                  </a:lnTo>
                  <a:lnTo>
                    <a:pt x="351" y="191"/>
                  </a:lnTo>
                  <a:lnTo>
                    <a:pt x="353" y="202"/>
                  </a:lnTo>
                  <a:lnTo>
                    <a:pt x="356" y="223"/>
                  </a:lnTo>
                  <a:lnTo>
                    <a:pt x="362" y="245"/>
                  </a:lnTo>
                  <a:lnTo>
                    <a:pt x="369" y="267"/>
                  </a:lnTo>
                  <a:lnTo>
                    <a:pt x="377" y="287"/>
                  </a:lnTo>
                  <a:lnTo>
                    <a:pt x="385" y="307"/>
                  </a:lnTo>
                  <a:lnTo>
                    <a:pt x="399" y="340"/>
                  </a:lnTo>
                  <a:lnTo>
                    <a:pt x="403" y="352"/>
                  </a:lnTo>
                  <a:lnTo>
                    <a:pt x="405" y="359"/>
                  </a:lnTo>
                  <a:lnTo>
                    <a:pt x="405" y="359"/>
                  </a:lnTo>
                  <a:lnTo>
                    <a:pt x="397" y="359"/>
                  </a:lnTo>
                  <a:lnTo>
                    <a:pt x="390" y="361"/>
                  </a:lnTo>
                  <a:lnTo>
                    <a:pt x="383" y="364"/>
                  </a:lnTo>
                  <a:lnTo>
                    <a:pt x="376" y="367"/>
                  </a:lnTo>
                  <a:lnTo>
                    <a:pt x="371" y="371"/>
                  </a:lnTo>
                  <a:lnTo>
                    <a:pt x="365" y="375"/>
                  </a:lnTo>
                  <a:lnTo>
                    <a:pt x="362" y="381"/>
                  </a:lnTo>
                  <a:lnTo>
                    <a:pt x="358" y="387"/>
                  </a:lnTo>
                  <a:lnTo>
                    <a:pt x="355" y="394"/>
                  </a:lnTo>
                  <a:lnTo>
                    <a:pt x="353" y="401"/>
                  </a:lnTo>
                  <a:lnTo>
                    <a:pt x="349" y="416"/>
                  </a:lnTo>
                  <a:lnTo>
                    <a:pt x="347" y="432"/>
                  </a:lnTo>
                  <a:lnTo>
                    <a:pt x="348" y="449"/>
                  </a:lnTo>
                  <a:lnTo>
                    <a:pt x="349" y="465"/>
                  </a:lnTo>
                  <a:lnTo>
                    <a:pt x="354" y="481"/>
                  </a:lnTo>
                  <a:lnTo>
                    <a:pt x="358" y="496"/>
                  </a:lnTo>
                  <a:lnTo>
                    <a:pt x="365" y="510"/>
                  </a:lnTo>
                  <a:lnTo>
                    <a:pt x="373" y="522"/>
                  </a:lnTo>
                  <a:lnTo>
                    <a:pt x="378" y="526"/>
                  </a:lnTo>
                  <a:lnTo>
                    <a:pt x="383" y="531"/>
                  </a:lnTo>
                  <a:lnTo>
                    <a:pt x="388" y="535"/>
                  </a:lnTo>
                  <a:lnTo>
                    <a:pt x="393" y="537"/>
                  </a:lnTo>
                  <a:lnTo>
                    <a:pt x="399" y="538"/>
                  </a:lnTo>
                  <a:lnTo>
                    <a:pt x="405" y="538"/>
                  </a:lnTo>
                  <a:lnTo>
                    <a:pt x="405" y="538"/>
                  </a:lnTo>
                  <a:lnTo>
                    <a:pt x="406" y="573"/>
                  </a:lnTo>
                  <a:lnTo>
                    <a:pt x="408" y="604"/>
                  </a:lnTo>
                  <a:lnTo>
                    <a:pt x="413" y="630"/>
                  </a:lnTo>
                  <a:lnTo>
                    <a:pt x="418" y="655"/>
                  </a:lnTo>
                  <a:lnTo>
                    <a:pt x="425" y="677"/>
                  </a:lnTo>
                  <a:lnTo>
                    <a:pt x="433" y="694"/>
                  </a:lnTo>
                  <a:lnTo>
                    <a:pt x="442" y="710"/>
                  </a:lnTo>
                  <a:lnTo>
                    <a:pt x="450" y="723"/>
                  </a:lnTo>
                  <a:lnTo>
                    <a:pt x="458" y="734"/>
                  </a:lnTo>
                  <a:lnTo>
                    <a:pt x="466" y="742"/>
                  </a:lnTo>
                  <a:lnTo>
                    <a:pt x="474" y="749"/>
                  </a:lnTo>
                  <a:lnTo>
                    <a:pt x="481" y="755"/>
                  </a:lnTo>
                  <a:lnTo>
                    <a:pt x="490" y="761"/>
                  </a:lnTo>
                  <a:lnTo>
                    <a:pt x="495" y="763"/>
                  </a:lnTo>
                  <a:lnTo>
                    <a:pt x="495" y="942"/>
                  </a:lnTo>
                  <a:lnTo>
                    <a:pt x="495" y="942"/>
                  </a:lnTo>
                  <a:lnTo>
                    <a:pt x="409" y="978"/>
                  </a:lnTo>
                  <a:lnTo>
                    <a:pt x="323" y="1016"/>
                  </a:lnTo>
                  <a:lnTo>
                    <a:pt x="239" y="1055"/>
                  </a:lnTo>
                  <a:lnTo>
                    <a:pt x="200" y="1075"/>
                  </a:lnTo>
                  <a:lnTo>
                    <a:pt x="163" y="1095"/>
                  </a:lnTo>
                  <a:lnTo>
                    <a:pt x="129" y="1113"/>
                  </a:lnTo>
                  <a:lnTo>
                    <a:pt x="97" y="1131"/>
                  </a:lnTo>
                  <a:lnTo>
                    <a:pt x="70" y="1148"/>
                  </a:lnTo>
                  <a:lnTo>
                    <a:pt x="47" y="1164"/>
                  </a:lnTo>
                  <a:lnTo>
                    <a:pt x="27" y="1178"/>
                  </a:lnTo>
                  <a:lnTo>
                    <a:pt x="12" y="1192"/>
                  </a:lnTo>
                  <a:lnTo>
                    <a:pt x="7" y="1198"/>
                  </a:lnTo>
                  <a:lnTo>
                    <a:pt x="4" y="1202"/>
                  </a:lnTo>
                  <a:lnTo>
                    <a:pt x="1" y="1208"/>
                  </a:lnTo>
                  <a:lnTo>
                    <a:pt x="0" y="1213"/>
                  </a:lnTo>
                  <a:lnTo>
                    <a:pt x="0" y="1213"/>
                  </a:lnTo>
                  <a:lnTo>
                    <a:pt x="0" y="1437"/>
                  </a:lnTo>
                  <a:lnTo>
                    <a:pt x="667" y="143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0" name="Inhaltsplatzhalter 2"/>
          <p:cNvSpPr txBox="1">
            <a:spLocks/>
          </p:cNvSpPr>
          <p:nvPr/>
        </p:nvSpPr>
        <p:spPr>
          <a:xfrm>
            <a:off x="6472055" y="2667126"/>
            <a:ext cx="4769367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apply?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employees who want to advance their future-ready skills</a:t>
            </a:r>
          </a:p>
        </p:txBody>
      </p:sp>
      <p:grpSp>
        <p:nvGrpSpPr>
          <p:cNvPr id="101" name="Gruppieren 100"/>
          <p:cNvGrpSpPr>
            <a:grpSpLocks noChangeAspect="1"/>
          </p:cNvGrpSpPr>
          <p:nvPr/>
        </p:nvGrpSpPr>
        <p:grpSpPr>
          <a:xfrm>
            <a:off x="3161187" y="3660980"/>
            <a:ext cx="530125" cy="529201"/>
            <a:chOff x="10098088" y="3979863"/>
            <a:chExt cx="911225" cy="909637"/>
          </a:xfrm>
        </p:grpSpPr>
        <p:sp>
          <p:nvSpPr>
            <p:cNvPr id="102" name="Freeform 227"/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228"/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229"/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30"/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1"/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7" name="Inhaltsplatzhalter 2"/>
          <p:cNvSpPr txBox="1">
            <a:spLocks/>
          </p:cNvSpPr>
          <p:nvPr/>
        </p:nvSpPr>
        <p:spPr>
          <a:xfrm>
            <a:off x="993942" y="4217898"/>
            <a:ext cx="4886158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to apply</a:t>
            </a:r>
          </a:p>
          <a:p>
            <a:pPr marL="0" lvl="0" indent="0" algn="ctr">
              <a:spcBef>
                <a:spcPts val="0"/>
              </a:spcBef>
              <a:buClr>
                <a:srgbClr val="002D64"/>
              </a:buClr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application has to be made proactively via application forms.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en-US" sz="1600">
                <a:solidFill>
                  <a:srgbClr val="002D64"/>
                </a:solidFill>
                <a:hlinkClick r:id="rId5"/>
              </a:rPr>
              <a:t>https://www.bertelsmann-university.com/</a:t>
            </a:r>
            <a:br>
              <a:rPr lang="en-US" sz="1600">
                <a:solidFill>
                  <a:srgbClr val="002D64"/>
                </a:solidFill>
                <a:hlinkClick r:id="rId5"/>
              </a:rPr>
            </a:br>
            <a:r>
              <a:rPr lang="en-US" sz="1600">
                <a:solidFill>
                  <a:srgbClr val="002D64"/>
                </a:solidFill>
                <a:hlinkClick r:id="rId5"/>
              </a:rPr>
              <a:t>scholarship-program.html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(Application go-live on October 1, 202</a:t>
            </a:r>
            <a:r>
              <a:rPr lang="en-US" sz="1600">
                <a:solidFill>
                  <a:srgbClr val="002D64"/>
                </a:solidFill>
                <a:latin typeface="Arial"/>
              </a:rPr>
              <a:t>6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):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" name="Straight Connector 22"/>
          <p:cNvCxnSpPr/>
          <p:nvPr/>
        </p:nvCxnSpPr>
        <p:spPr>
          <a:xfrm>
            <a:off x="6096000" y="2060848"/>
            <a:ext cx="0" cy="414000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uppieren 44"/>
          <p:cNvGrpSpPr/>
          <p:nvPr/>
        </p:nvGrpSpPr>
        <p:grpSpPr>
          <a:xfrm>
            <a:off x="3168843" y="2065242"/>
            <a:ext cx="514811" cy="514811"/>
            <a:chOff x="11034713" y="2051050"/>
            <a:chExt cx="292100" cy="292100"/>
          </a:xfrm>
        </p:grpSpPr>
        <p:sp>
          <p:nvSpPr>
            <p:cNvPr id="46" name="Freeform 757"/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 758"/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rgbClr val="0074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Rectangle 759"/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rgbClr val="0074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Line 760"/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Line 761"/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Line 762"/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Line 763"/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Line 764"/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Line 765"/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Line 766"/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Line 767"/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7" name="Inhaltsplatzhalter 2"/>
          <p:cNvSpPr txBox="1">
            <a:spLocks/>
          </p:cNvSpPr>
          <p:nvPr/>
        </p:nvSpPr>
        <p:spPr>
          <a:xfrm>
            <a:off x="993941" y="2667126"/>
            <a:ext cx="4886155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When to apply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period: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</a:t>
            </a:r>
            <a:r>
              <a:rPr lang="en-US" sz="1600" b="1">
                <a:solidFill>
                  <a:srgbClr val="002D64"/>
                </a:solidFill>
                <a:latin typeface="Arial"/>
              </a:rPr>
              <a:t>1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Nov 30, 2026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Inhaltsplatzhalter 2"/>
          <p:cNvSpPr txBox="1">
            <a:spLocks/>
          </p:cNvSpPr>
          <p:nvPr/>
        </p:nvSpPr>
        <p:spPr>
          <a:xfrm>
            <a:off x="6217919" y="4160148"/>
            <a:ext cx="5023503" cy="19633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What’s requested?</a:t>
            </a:r>
          </a:p>
          <a:p>
            <a:pPr marL="702900" marR="0" lvl="0" indent="-342900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Choice of provider</a:t>
            </a:r>
          </a:p>
          <a:p>
            <a:pPr marL="70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Personal data (Employees should provide their Levio employee-ID)</a:t>
            </a:r>
          </a:p>
          <a:p>
            <a:pPr marL="70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Motivational questions</a:t>
            </a:r>
          </a:p>
        </p:txBody>
      </p:sp>
      <p:sp>
        <p:nvSpPr>
          <p:cNvPr id="59" name="Freeform 736"/>
          <p:cNvSpPr>
            <a:spLocks noChangeAspect="1"/>
          </p:cNvSpPr>
          <p:nvPr/>
        </p:nvSpPr>
        <p:spPr bwMode="auto">
          <a:xfrm>
            <a:off x="8523616" y="3662880"/>
            <a:ext cx="495866" cy="426552"/>
          </a:xfrm>
          <a:custGeom>
            <a:avLst/>
            <a:gdLst>
              <a:gd name="T0" fmla="*/ 156 w 184"/>
              <a:gd name="T1" fmla="*/ 0 h 156"/>
              <a:gd name="T2" fmla="*/ 56 w 184"/>
              <a:gd name="T3" fmla="*/ 100 h 156"/>
              <a:gd name="T4" fmla="*/ 28 w 184"/>
              <a:gd name="T5" fmla="*/ 72 h 156"/>
              <a:gd name="T6" fmla="*/ 0 w 184"/>
              <a:gd name="T7" fmla="*/ 100 h 156"/>
              <a:gd name="T8" fmla="*/ 56 w 184"/>
              <a:gd name="T9" fmla="*/ 156 h 156"/>
              <a:gd name="T10" fmla="*/ 184 w 184"/>
              <a:gd name="T11" fmla="*/ 28 h 156"/>
              <a:gd name="T12" fmla="*/ 156 w 184"/>
              <a:gd name="T1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4" h="156">
                <a:moveTo>
                  <a:pt x="156" y="0"/>
                </a:moveTo>
                <a:lnTo>
                  <a:pt x="56" y="100"/>
                </a:lnTo>
                <a:lnTo>
                  <a:pt x="28" y="72"/>
                </a:lnTo>
                <a:lnTo>
                  <a:pt x="0" y="100"/>
                </a:lnTo>
                <a:lnTo>
                  <a:pt x="56" y="156"/>
                </a:lnTo>
                <a:lnTo>
                  <a:pt x="184" y="28"/>
                </a:lnTo>
                <a:lnTo>
                  <a:pt x="156" y="0"/>
                </a:lnTo>
                <a:close/>
              </a:path>
            </a:pathLst>
          </a:custGeom>
          <a:noFill/>
          <a:ln w="12700">
            <a:solidFill>
              <a:srgbClr val="0074A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process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542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5C7BA09-E554-71B0-5507-319B0F8E6C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defRPr/>
            </a:pPr>
            <a:endParaRPr lang="en-US" sz="1400" b="1">
              <a:solidFill>
                <a:srgbClr val="0074AA"/>
              </a:solidFill>
            </a:endParaRPr>
          </a:p>
        </p:txBody>
      </p:sp>
      <p:sp>
        <p:nvSpPr>
          <p:cNvPr id="34" name="Inhaltsplatzhalter 2"/>
          <p:cNvSpPr txBox="1">
            <a:spLocks/>
          </p:cNvSpPr>
          <p:nvPr/>
        </p:nvSpPr>
        <p:spPr>
          <a:xfrm>
            <a:off x="993941" y="2830806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cxnSp>
        <p:nvCxnSpPr>
          <p:cNvPr id="13" name="Straight Connector 22"/>
          <p:cNvCxnSpPr/>
          <p:nvPr/>
        </p:nvCxnSpPr>
        <p:spPr>
          <a:xfrm>
            <a:off x="6096000" y="2060848"/>
            <a:ext cx="0" cy="414000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Inhaltsplatzhalter 2"/>
          <p:cNvSpPr txBox="1">
            <a:spLocks/>
          </p:cNvSpPr>
          <p:nvPr/>
        </p:nvSpPr>
        <p:spPr>
          <a:xfrm>
            <a:off x="6547906" y="3151663"/>
            <a:ext cx="4693519" cy="1512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will do the Selection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University Team will apply the selection criteria</a:t>
            </a:r>
          </a:p>
        </p:txBody>
      </p:sp>
      <p:sp>
        <p:nvSpPr>
          <p:cNvPr id="58" name="Inhaltsplatzhalter 2"/>
          <p:cNvSpPr txBox="1">
            <a:spLocks/>
          </p:cNvSpPr>
          <p:nvPr/>
        </p:nvSpPr>
        <p:spPr>
          <a:xfrm>
            <a:off x="734473" y="3151663"/>
            <a:ext cx="4886159" cy="15121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Criteria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  <a:latin typeface="Arial"/>
              </a:rPr>
              <a:t>Divisional Distribution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  <a:latin typeface="Arial"/>
              </a:rPr>
              <a:t>Diversity (Gender, Countries)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</a:rPr>
              <a:t>Motivational Questions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35000"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Freeform 736"/>
          <p:cNvSpPr>
            <a:spLocks noChangeAspect="1"/>
          </p:cNvSpPr>
          <p:nvPr/>
        </p:nvSpPr>
        <p:spPr bwMode="auto">
          <a:xfrm>
            <a:off x="3167303" y="2556035"/>
            <a:ext cx="495866" cy="426552"/>
          </a:xfrm>
          <a:custGeom>
            <a:avLst/>
            <a:gdLst>
              <a:gd name="T0" fmla="*/ 156 w 184"/>
              <a:gd name="T1" fmla="*/ 0 h 156"/>
              <a:gd name="T2" fmla="*/ 56 w 184"/>
              <a:gd name="T3" fmla="*/ 100 h 156"/>
              <a:gd name="T4" fmla="*/ 28 w 184"/>
              <a:gd name="T5" fmla="*/ 72 h 156"/>
              <a:gd name="T6" fmla="*/ 0 w 184"/>
              <a:gd name="T7" fmla="*/ 100 h 156"/>
              <a:gd name="T8" fmla="*/ 56 w 184"/>
              <a:gd name="T9" fmla="*/ 156 h 156"/>
              <a:gd name="T10" fmla="*/ 184 w 184"/>
              <a:gd name="T11" fmla="*/ 28 h 156"/>
              <a:gd name="T12" fmla="*/ 156 w 184"/>
              <a:gd name="T1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4" h="156">
                <a:moveTo>
                  <a:pt x="156" y="0"/>
                </a:moveTo>
                <a:lnTo>
                  <a:pt x="56" y="100"/>
                </a:lnTo>
                <a:lnTo>
                  <a:pt x="28" y="72"/>
                </a:lnTo>
                <a:lnTo>
                  <a:pt x="0" y="100"/>
                </a:lnTo>
                <a:lnTo>
                  <a:pt x="56" y="156"/>
                </a:lnTo>
                <a:lnTo>
                  <a:pt x="184" y="28"/>
                </a:lnTo>
                <a:lnTo>
                  <a:pt x="156" y="0"/>
                </a:lnTo>
                <a:close/>
              </a:path>
            </a:pathLst>
          </a:custGeom>
          <a:noFill/>
          <a:ln w="12700">
            <a:solidFill>
              <a:srgbClr val="0074A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process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2">
            <a:extLst>
              <a:ext uri="{FF2B5EF4-FFF2-40B4-BE49-F238E27FC236}">
                <a16:creationId xmlns:a16="http://schemas.microsoft.com/office/drawing/2014/main" id="{68FC087F-C923-E42B-904D-744299D625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99902" y="2577331"/>
            <a:ext cx="463824" cy="403178"/>
            <a:chOff x="2708" y="982"/>
            <a:chExt cx="956" cy="831"/>
          </a:xfrm>
        </p:grpSpPr>
        <p:sp>
          <p:nvSpPr>
            <p:cNvPr id="4" name="Freeform 563">
              <a:extLst>
                <a:ext uri="{FF2B5EF4-FFF2-40B4-BE49-F238E27FC236}">
                  <a16:creationId xmlns:a16="http://schemas.microsoft.com/office/drawing/2014/main" id="{30D5BE17-CA6D-8E52-5144-AB5F219CF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564">
              <a:extLst>
                <a:ext uri="{FF2B5EF4-FFF2-40B4-BE49-F238E27FC236}">
                  <a16:creationId xmlns:a16="http://schemas.microsoft.com/office/drawing/2014/main" id="{347BDBD4-0790-5976-F6E1-8D726A70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565">
              <a:extLst>
                <a:ext uri="{FF2B5EF4-FFF2-40B4-BE49-F238E27FC236}">
                  <a16:creationId xmlns:a16="http://schemas.microsoft.com/office/drawing/2014/main" id="{B0926F2C-9365-0734-0A9F-47B045823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566">
              <a:extLst>
                <a:ext uri="{FF2B5EF4-FFF2-40B4-BE49-F238E27FC236}">
                  <a16:creationId xmlns:a16="http://schemas.microsoft.com/office/drawing/2014/main" id="{BBF44949-4A0F-205D-00D1-C394A0992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567">
              <a:extLst>
                <a:ext uri="{FF2B5EF4-FFF2-40B4-BE49-F238E27FC236}">
                  <a16:creationId xmlns:a16="http://schemas.microsoft.com/office/drawing/2014/main" id="{AD621830-062B-BB4D-C4A6-7DC7D9E2A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568">
              <a:extLst>
                <a:ext uri="{FF2B5EF4-FFF2-40B4-BE49-F238E27FC236}">
                  <a16:creationId xmlns:a16="http://schemas.microsoft.com/office/drawing/2014/main" id="{BAA59EA7-5530-4194-4C47-FC587B347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713107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95ED-50B6-5684-FFD3-BCA63FFDE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C45DE0A6-283B-12E7-DAB7-59488C6D98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23F9D93-21B7-7B86-AECC-9D529A979489}"/>
              </a:ext>
            </a:extLst>
          </p:cNvPr>
          <p:cNvSpPr/>
          <p:nvPr/>
        </p:nvSpPr>
        <p:spPr>
          <a:xfrm>
            <a:off x="734472" y="764704"/>
            <a:ext cx="111240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4B45D23-D19B-2560-9D45-EB1FE3BB5145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B4C1616F-69B4-16A2-B625-E6F40175620B}"/>
              </a:ext>
            </a:extLst>
          </p:cNvPr>
          <p:cNvSpPr/>
          <p:nvPr/>
        </p:nvSpPr>
        <p:spPr>
          <a:xfrm>
            <a:off x="1065950" y="1227878"/>
            <a:ext cx="803316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HR should support the initiative to close the group wide skills gap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2E01EDC9-CD05-102F-C47D-2A622DD2A9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289AFDB8-36D1-1FDA-3D91-F716100AB234}"/>
              </a:ext>
            </a:extLst>
          </p:cNvPr>
          <p:cNvSpPr txBox="1"/>
          <p:nvPr/>
        </p:nvSpPr>
        <p:spPr>
          <a:xfrm>
            <a:off x="993940" y="2147478"/>
            <a:ext cx="10247483" cy="387872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University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4527814E-85E5-8793-AD8C-0324AF1C77E9}"/>
              </a:ext>
            </a:extLst>
          </p:cNvPr>
          <p:cNvSpPr/>
          <p:nvPr/>
        </p:nvSpPr>
        <p:spPr>
          <a:xfrm>
            <a:off x="993943" y="2630834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75391A7-D6D0-7681-9B6D-D38AC4C11E54}"/>
              </a:ext>
            </a:extLst>
          </p:cNvPr>
          <p:cNvSpPr txBox="1"/>
          <p:nvPr/>
        </p:nvSpPr>
        <p:spPr>
          <a:xfrm>
            <a:off x="993942" y="2630835"/>
            <a:ext cx="2731035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&amp; Marketing Package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FAQ</a:t>
            </a: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Infographic</a:t>
            </a:r>
          </a:p>
          <a:p>
            <a:pPr marL="171450" lvl="0" indent="182563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 Flyer</a:t>
            </a:r>
          </a:p>
          <a:p>
            <a:pPr marL="171450" indent="182563">
              <a:buFont typeface="Arial" panose="020B0604020202020204" pitchFamily="34" charset="0"/>
              <a:buChar char="•"/>
              <a:defRPr/>
            </a:pPr>
            <a:r>
              <a:rPr lang="en-US" sz="1200" kern="0">
                <a:solidFill>
                  <a:srgbClr val="002D64"/>
                </a:solidFill>
              </a:rPr>
              <a:t>Printed Poster</a:t>
            </a:r>
            <a:r>
              <a:rPr lang="en-US" sz="1200" kern="0">
                <a:solidFill>
                  <a:srgbClr val="002D64"/>
                </a:solidFill>
                <a:sym typeface="Wingdings" panose="05000000000000000000" pitchFamily="2" charset="2"/>
              </a:rPr>
              <a:t> </a:t>
            </a:r>
            <a:endParaRPr lang="en-US" sz="1200" kern="0">
              <a:solidFill>
                <a:srgbClr val="002D64"/>
              </a:solidFill>
            </a:endParaRP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Monitor Slides (digital poster)</a:t>
            </a:r>
          </a:p>
          <a:p>
            <a:pPr marL="171450" indent="182563">
              <a:buFont typeface="Arial" panose="020B0604020202020204" pitchFamily="34" charset="0"/>
              <a:buChar char="•"/>
              <a:defRPr/>
            </a:pPr>
            <a:r>
              <a:rPr lang="en-US" sz="1200" kern="0">
                <a:solidFill>
                  <a:srgbClr val="002D64"/>
                </a:solidFill>
              </a:rPr>
              <a:t>Lock Screen Slides</a:t>
            </a: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  <a:p>
            <a:pPr marL="17145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200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AA698E9-0A6E-48AA-8B19-2F48569265EB}"/>
              </a:ext>
            </a:extLst>
          </p:cNvPr>
          <p:cNvSpPr txBox="1"/>
          <p:nvPr/>
        </p:nvSpPr>
        <p:spPr>
          <a:xfrm>
            <a:off x="993940" y="5335570"/>
            <a:ext cx="3408378" cy="923827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ctr">
            <a:noAutofit/>
          </a:bodyPr>
          <a:lstStyle>
            <a:defPPr>
              <a:defRPr lang="de-DE"/>
            </a:defPPr>
            <a:lvl1pPr marR="0" lvl="0" indent="0" algn="ctr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defRPr>
            </a:lvl1pPr>
          </a:lstStyle>
          <a:p>
            <a:pPr>
              <a:lnSpc>
                <a:spcPts val="2200"/>
              </a:lnSpc>
            </a:pPr>
            <a:r>
              <a:rPr lang="en-US"/>
              <a:t>You can find the Info &amp; Marketing Package on our Scholarship</a:t>
            </a:r>
            <a:br>
              <a:rPr lang="en-US"/>
            </a:br>
            <a:r>
              <a:rPr lang="en-US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 Package Website</a:t>
            </a:r>
            <a:r>
              <a:rPr lang="en-US"/>
              <a:t>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9AACAF4-4336-180D-FF33-0C0D8362A2B6}"/>
              </a:ext>
            </a:extLst>
          </p:cNvPr>
          <p:cNvSpPr/>
          <p:nvPr/>
        </p:nvSpPr>
        <p:spPr>
          <a:xfrm>
            <a:off x="4483499" y="2630833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43F3F12-DD4F-CF55-2C33-F3C04DF02DF0}"/>
              </a:ext>
            </a:extLst>
          </p:cNvPr>
          <p:cNvSpPr txBox="1"/>
          <p:nvPr/>
        </p:nvSpPr>
        <p:spPr>
          <a:xfrm>
            <a:off x="4493415" y="2625182"/>
            <a:ext cx="3215148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Go-live &amp; further Communication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BeNet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Articles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BCP Articles &amp; Postings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Community Postings (Teams, BCP)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Social Media Campaign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Session for Employees (Oct 8)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C493702-46F9-26B5-834C-999A77556BB1}"/>
              </a:ext>
            </a:extLst>
          </p:cNvPr>
          <p:cNvSpPr/>
          <p:nvPr/>
        </p:nvSpPr>
        <p:spPr>
          <a:xfrm>
            <a:off x="7973056" y="2625182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DF9119B-7BF1-3821-6602-B0DA51CC564A}"/>
              </a:ext>
            </a:extLst>
          </p:cNvPr>
          <p:cNvSpPr txBox="1"/>
          <p:nvPr/>
        </p:nvSpPr>
        <p:spPr>
          <a:xfrm>
            <a:off x="7958059" y="2625183"/>
            <a:ext cx="3254997" cy="1870728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Further Support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 Support and Motivation via email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Communities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Levio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Reporting (training plan &amp; history)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 err="1">
                <a:solidFill>
                  <a:srgbClr val="002D64"/>
                </a:solidFill>
                <a:latin typeface="Arial"/>
              </a:rPr>
              <a:t>HRlytics</a:t>
            </a:r>
            <a:r>
              <a:rPr lang="en-US" sz="1200" kern="0">
                <a:solidFill>
                  <a:srgbClr val="002D64"/>
                </a:solidFill>
                <a:latin typeface="Arial"/>
              </a:rPr>
              <a:t> Reporting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A78B08D-4796-4B52-D4CD-A2589DC0C79B}"/>
              </a:ext>
            </a:extLst>
          </p:cNvPr>
          <p:cNvSpPr/>
          <p:nvPr/>
        </p:nvSpPr>
        <p:spPr>
          <a:xfrm rot="21323940">
            <a:off x="969221" y="4125304"/>
            <a:ext cx="3289447" cy="10190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/>
          <a:lstStyle/>
          <a:p>
            <a:pPr algn="ctr">
              <a:defRPr/>
            </a:pPr>
            <a:r>
              <a:rPr lang="de-DE" sz="1200" kern="0" noProof="0" dirty="0" err="1">
                <a:solidFill>
                  <a:prstClr val="white"/>
                </a:solidFill>
              </a:rPr>
              <a:t>If</a:t>
            </a:r>
            <a:r>
              <a:rPr lang="de-DE" sz="1200" kern="0" noProof="0" dirty="0">
                <a:solidFill>
                  <a:prstClr val="white"/>
                </a:solidFill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you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are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interested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in printed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posters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&amp;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stickers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,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please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submit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your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information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here</a:t>
            </a:r>
            <a:r>
              <a:rPr lang="de-DE" sz="1200" kern="0" dirty="0">
                <a:solidFill>
                  <a:schemeClr val="bg1"/>
                </a:solidFill>
              </a:rPr>
              <a:t>: </a:t>
            </a:r>
            <a:r>
              <a:rPr lang="de-DE" sz="1200" kern="0" dirty="0">
                <a:solidFill>
                  <a:schemeClr val="bg1"/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https://survey.lamapoll.de/2026-Scholarship-Poster</a:t>
            </a:r>
            <a:br>
              <a:rPr lang="de-DE" sz="1200" kern="0" dirty="0">
                <a:solidFill>
                  <a:schemeClr val="bg1"/>
                </a:solidFill>
                <a:latin typeface="Arial"/>
              </a:rPr>
            </a:b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or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inform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laura.marfilius@bertelsmann.de</a:t>
            </a:r>
          </a:p>
        </p:txBody>
      </p:sp>
    </p:spTree>
    <p:extLst>
      <p:ext uri="{BB962C8B-B14F-4D97-AF65-F5344CB8AC3E}">
        <p14:creationId xmlns:p14="http://schemas.microsoft.com/office/powerpoint/2010/main" val="305527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B5DA-60E5-7228-F694-7AEDBB46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BFB122F-18D8-BA6C-3F30-5B49C8E7D6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EAF0890-E4E3-4F75-04D8-7AFEFAB8B969}"/>
              </a:ext>
            </a:extLst>
          </p:cNvPr>
          <p:cNvSpPr/>
          <p:nvPr/>
        </p:nvSpPr>
        <p:spPr>
          <a:xfrm>
            <a:off x="734472" y="764704"/>
            <a:ext cx="111240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61EC1F6C-A0C2-8E5A-A4EE-3FC9BCA6EE32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D115C52D-AA9F-41FA-96A5-1BE928C738E3}"/>
              </a:ext>
            </a:extLst>
          </p:cNvPr>
          <p:cNvSpPr/>
          <p:nvPr/>
        </p:nvSpPr>
        <p:spPr>
          <a:xfrm>
            <a:off x="1065950" y="1227878"/>
            <a:ext cx="803316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HR should support the initiative to close the group wide skills gap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2566788A-C073-F7EE-BC5C-1277591635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09DAF2A9-24DA-3EAD-92C1-855685EB4B5F}"/>
              </a:ext>
            </a:extLst>
          </p:cNvPr>
          <p:cNvSpPr txBox="1"/>
          <p:nvPr/>
        </p:nvSpPr>
        <p:spPr>
          <a:xfrm>
            <a:off x="993940" y="2137852"/>
            <a:ext cx="10247483" cy="387872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Divisional Support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BBB7D71A-EF42-71D4-6436-7B377A244DF4}"/>
              </a:ext>
            </a:extLst>
          </p:cNvPr>
          <p:cNvSpPr/>
          <p:nvPr/>
        </p:nvSpPr>
        <p:spPr>
          <a:xfrm>
            <a:off x="993943" y="2621208"/>
            <a:ext cx="3234979" cy="31347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8C5489-4C25-E16E-8060-CE6C3488911C}"/>
              </a:ext>
            </a:extLst>
          </p:cNvPr>
          <p:cNvSpPr txBox="1"/>
          <p:nvPr/>
        </p:nvSpPr>
        <p:spPr>
          <a:xfrm>
            <a:off x="993942" y="2621208"/>
            <a:ext cx="3077544" cy="2576435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Promotion during the application phase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BU communication (share and translate)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Forward Info Material (e.g. FAQs &amp; Infographic)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our printed poster, your company Intranet, flyer, lock screens, emails, top-down communication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Find and communicate regulations (e.g. incentives &amp; working hours)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employees during the self-nomination process (e.g. to enter their peoplenet ID)</a:t>
            </a:r>
          </a:p>
          <a:p>
            <a:pPr marL="1714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5F1A236-B572-1417-810E-6B34D001BE24}"/>
              </a:ext>
            </a:extLst>
          </p:cNvPr>
          <p:cNvSpPr/>
          <p:nvPr/>
        </p:nvSpPr>
        <p:spPr>
          <a:xfrm>
            <a:off x="4483499" y="2621207"/>
            <a:ext cx="3240000" cy="3134772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874B6DE-1846-67B0-7589-F7593DC2E3C0}"/>
              </a:ext>
            </a:extLst>
          </p:cNvPr>
          <p:cNvSpPr txBox="1"/>
          <p:nvPr/>
        </p:nvSpPr>
        <p:spPr>
          <a:xfrm>
            <a:off x="4493415" y="2615556"/>
            <a:ext cx="3215148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&amp; motivate learners during the Program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the peoplenet reporting to get to know your students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Share a list of all students within your organization (So students get to know each other)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Organize/support study groups &amp; networking events for all participants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Ensure managers’ awareness to support employees and create space for learning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841F1D-1E43-E8ED-3643-12711B8A2722}"/>
              </a:ext>
            </a:extLst>
          </p:cNvPr>
          <p:cNvSpPr/>
          <p:nvPr/>
        </p:nvSpPr>
        <p:spPr>
          <a:xfrm>
            <a:off x="7973056" y="2615555"/>
            <a:ext cx="3240000" cy="31347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D2C24D-24BD-4ED1-EB72-55CA0CBD4A2B}"/>
              </a:ext>
            </a:extLst>
          </p:cNvPr>
          <p:cNvSpPr txBox="1"/>
          <p:nvPr/>
        </p:nvSpPr>
        <p:spPr>
          <a:xfrm>
            <a:off x="7958059" y="2615557"/>
            <a:ext cx="3254997" cy="1870728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your graduates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 post graduation career support (e.g. Development Dialogs)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Prefer scholarship participants in internal job application processes 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Further local initiatives to enable and develop tech talents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o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peoplenet and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Hrlytic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Reporting to get to know your graduates and figures</a:t>
            </a:r>
          </a:p>
        </p:txBody>
      </p:sp>
    </p:spTree>
    <p:extLst>
      <p:ext uri="{BB962C8B-B14F-4D97-AF65-F5344CB8AC3E}">
        <p14:creationId xmlns:p14="http://schemas.microsoft.com/office/powerpoint/2010/main" val="3978387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54384-873A-ECC9-8637-FA75A3BE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/>
              <a:t>Bertelsmann Scholarship</a:t>
            </a:r>
            <a:br>
              <a:rPr lang="en-US"/>
            </a:br>
            <a:r>
              <a:rPr lang="en-US"/>
              <a:t>Preview of the upcoming campaign “Not all Superheroes wear capes. Some build capabilities.”</a:t>
            </a:r>
            <a:endParaRPr lang="de-DE" noProof="0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DDFE1DFE-6700-AF6D-6292-F3BC8DC73304}"/>
              </a:ext>
            </a:extLst>
          </p:cNvPr>
          <p:cNvCxnSpPr/>
          <p:nvPr/>
        </p:nvCxnSpPr>
        <p:spPr>
          <a:xfrm>
            <a:off x="8470232" y="2213811"/>
            <a:ext cx="0" cy="309933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093383E-2192-CCAA-2C26-0D860EE8F9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48" y="1479300"/>
            <a:ext cx="3230275" cy="45683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661DF63-80FB-9991-F7BB-2EFB010AD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13" y="1479300"/>
            <a:ext cx="3868929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6EC3EE9-1E40-3A07-5467-4CB7A65383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7" y="1479300"/>
            <a:ext cx="3868930" cy="21762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6E2BEAF-325A-21B2-18B4-551E000970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9" y="3763477"/>
            <a:ext cx="3868928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2C6BD02-3861-6A5B-CB5E-9916D1642C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12" y="3763477"/>
            <a:ext cx="3868929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4503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59AD-613D-B600-85AF-306A2F6C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7C67F48-373A-7D1B-584D-E7AA56A49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CD6B844-6881-713A-2848-4C954F2A7054}"/>
              </a:ext>
            </a:extLst>
          </p:cNvPr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DC315A4F-A28B-8DC7-B219-048EAE652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61" name="Rechteck 60">
            <a:extLst>
              <a:ext uri="{FF2B5EF4-FFF2-40B4-BE49-F238E27FC236}">
                <a16:creationId xmlns:a16="http://schemas.microsoft.com/office/drawing/2014/main" id="{93A06F2A-4CE3-5751-B52D-7CB12059DC7D}"/>
              </a:ext>
            </a:extLst>
          </p:cNvPr>
          <p:cNvSpPr/>
          <p:nvPr/>
        </p:nvSpPr>
        <p:spPr>
          <a:xfrm>
            <a:off x="1065950" y="1227878"/>
            <a:ext cx="6345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000">
                <a:solidFill>
                  <a:srgbClr val="002D64"/>
                </a:solidFill>
              </a:rPr>
              <a:t>Bertelsmann Scholarship and AI Leadership Upskilling</a:t>
            </a:r>
            <a:br>
              <a:rPr lang="en-US" sz="2000">
                <a:solidFill>
                  <a:srgbClr val="002D64"/>
                </a:solidFill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steps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E21E5430-1897-DF1D-EB03-B46200C8BE75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CE6664E-AF93-5A02-8C71-98E9499C199D}"/>
              </a:ext>
            </a:extLst>
          </p:cNvPr>
          <p:cNvSpPr txBox="1"/>
          <p:nvPr/>
        </p:nvSpPr>
        <p:spPr>
          <a:xfrm>
            <a:off x="1703763" y="2238940"/>
            <a:ext cx="9537661" cy="35205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and Marketing Package |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September 10, 2026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Amend our Info package to your needs.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Prepare your communication campaign |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October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Think of a communication campaign to inform your employees about the new scholarship initiative.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Phase | October 1 – November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30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6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Make employees aware that they can hand in their application for a Udacity, Coursera or Harvard Online Scholarship on the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Bertelsmann University Scholarship Website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Make your Leaders aware, that they can apply for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Leading Teams in Times of AI </a:t>
            </a:r>
            <a:r>
              <a:rPr lang="en-US" sz="1400" kern="0">
                <a:solidFill>
                  <a:srgbClr val="002D64"/>
                </a:solidFill>
                <a:latin typeface="Arial"/>
              </a:rPr>
              <a:t>&amp; the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 AI Coach Nadia</a:t>
            </a:r>
            <a:endParaRPr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 Info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S</a:t>
            </a:r>
            <a:r>
              <a:rPr kumimoji="0" lang="en-US" sz="1400" b="1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ession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| October 8, 2026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Make employees aware of the info session (details will follow).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Phase | Start January 13, 2027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Support and motivate your learners.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your graduates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Offer post graduation career support so students can apply their newly gained skills within your company.  </a:t>
            </a: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02EC2CD5-CAEE-5F8A-70B7-FC20BAC74B2B}"/>
              </a:ext>
            </a:extLst>
          </p:cNvPr>
          <p:cNvGrpSpPr>
            <a:grpSpLocks noChangeAspect="1"/>
          </p:cNvGrpSpPr>
          <p:nvPr/>
        </p:nvGrpSpPr>
        <p:grpSpPr>
          <a:xfrm>
            <a:off x="1136733" y="5093130"/>
            <a:ext cx="399586" cy="266162"/>
            <a:chOff x="3725863" y="3506788"/>
            <a:chExt cx="3679825" cy="2451100"/>
          </a:xfrm>
        </p:grpSpPr>
        <p:sp>
          <p:nvSpPr>
            <p:cNvPr id="86" name="Freeform 405">
              <a:extLst>
                <a:ext uri="{FF2B5EF4-FFF2-40B4-BE49-F238E27FC236}">
                  <a16:creationId xmlns:a16="http://schemas.microsoft.com/office/drawing/2014/main" id="{FF5994B5-C01F-3319-3026-FA6FDA09C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338" y="3506788"/>
              <a:ext cx="3435350" cy="1470025"/>
            </a:xfrm>
            <a:custGeom>
              <a:avLst/>
              <a:gdLst>
                <a:gd name="T0" fmla="*/ 1082 w 2164"/>
                <a:gd name="T1" fmla="*/ 926 h 926"/>
                <a:gd name="T2" fmla="*/ 2164 w 2164"/>
                <a:gd name="T3" fmla="*/ 462 h 926"/>
                <a:gd name="T4" fmla="*/ 1082 w 2164"/>
                <a:gd name="T5" fmla="*/ 0 h 926"/>
                <a:gd name="T6" fmla="*/ 0 w 2164"/>
                <a:gd name="T7" fmla="*/ 462 h 926"/>
                <a:gd name="T8" fmla="*/ 1082 w 2164"/>
                <a:gd name="T9" fmla="*/ 926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4" h="926">
                  <a:moveTo>
                    <a:pt x="1082" y="926"/>
                  </a:moveTo>
                  <a:lnTo>
                    <a:pt x="2164" y="462"/>
                  </a:lnTo>
                  <a:lnTo>
                    <a:pt x="1082" y="0"/>
                  </a:lnTo>
                  <a:lnTo>
                    <a:pt x="0" y="462"/>
                  </a:lnTo>
                  <a:lnTo>
                    <a:pt x="1082" y="926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406">
              <a:extLst>
                <a:ext uri="{FF2B5EF4-FFF2-40B4-BE49-F238E27FC236}">
                  <a16:creationId xmlns:a16="http://schemas.microsoft.com/office/drawing/2014/main" id="{EDEAD410-CC20-4DA7-E31E-5C29B8DF0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938" y="4608513"/>
              <a:ext cx="1962150" cy="1349375"/>
            </a:xfrm>
            <a:custGeom>
              <a:avLst/>
              <a:gdLst>
                <a:gd name="T0" fmla="*/ 0 w 1236"/>
                <a:gd name="T1" fmla="*/ 0 h 850"/>
                <a:gd name="T2" fmla="*/ 0 w 1236"/>
                <a:gd name="T3" fmla="*/ 542 h 850"/>
                <a:gd name="T4" fmla="*/ 618 w 1236"/>
                <a:gd name="T5" fmla="*/ 850 h 850"/>
                <a:gd name="T6" fmla="*/ 1236 w 1236"/>
                <a:gd name="T7" fmla="*/ 542 h 850"/>
                <a:gd name="T8" fmla="*/ 1236 w 1236"/>
                <a:gd name="T9" fmla="*/ 0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6" h="850">
                  <a:moveTo>
                    <a:pt x="0" y="0"/>
                  </a:moveTo>
                  <a:lnTo>
                    <a:pt x="0" y="542"/>
                  </a:lnTo>
                  <a:lnTo>
                    <a:pt x="618" y="850"/>
                  </a:lnTo>
                  <a:lnTo>
                    <a:pt x="1236" y="542"/>
                  </a:lnTo>
                  <a:lnTo>
                    <a:pt x="1236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Line 407">
              <a:extLst>
                <a:ext uri="{FF2B5EF4-FFF2-40B4-BE49-F238E27FC236}">
                  <a16:creationId xmlns:a16="http://schemas.microsoft.com/office/drawing/2014/main" id="{34790E40-FD0A-96E8-939D-66E412967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0338" y="4240213"/>
              <a:ext cx="0" cy="8604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408">
              <a:extLst>
                <a:ext uri="{FF2B5EF4-FFF2-40B4-BE49-F238E27FC236}">
                  <a16:creationId xmlns:a16="http://schemas.microsoft.com/office/drawing/2014/main" id="{EEBBC26F-40ED-960B-2CF2-AE63C2F2D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3" y="5100638"/>
              <a:ext cx="488950" cy="736600"/>
            </a:xfrm>
            <a:custGeom>
              <a:avLst/>
              <a:gdLst>
                <a:gd name="T0" fmla="*/ 154 w 308"/>
                <a:gd name="T1" fmla="*/ 0 h 464"/>
                <a:gd name="T2" fmla="*/ 0 w 308"/>
                <a:gd name="T3" fmla="*/ 464 h 464"/>
                <a:gd name="T4" fmla="*/ 308 w 308"/>
                <a:gd name="T5" fmla="*/ 464 h 464"/>
                <a:gd name="T6" fmla="*/ 154 w 308"/>
                <a:gd name="T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464">
                  <a:moveTo>
                    <a:pt x="154" y="0"/>
                  </a:moveTo>
                  <a:lnTo>
                    <a:pt x="0" y="464"/>
                  </a:lnTo>
                  <a:lnTo>
                    <a:pt x="308" y="464"/>
                  </a:lnTo>
                  <a:lnTo>
                    <a:pt x="154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BC6EFCF7-BA7F-57B0-51CE-E0D3A201C3F6}"/>
              </a:ext>
            </a:extLst>
          </p:cNvPr>
          <p:cNvGrpSpPr>
            <a:grpSpLocks noChangeAspect="1"/>
          </p:cNvGrpSpPr>
          <p:nvPr/>
        </p:nvGrpSpPr>
        <p:grpSpPr>
          <a:xfrm>
            <a:off x="1151098" y="4590172"/>
            <a:ext cx="359542" cy="313303"/>
            <a:chOff x="6523038" y="2709863"/>
            <a:chExt cx="1320800" cy="1150937"/>
          </a:xfrm>
        </p:grpSpPr>
        <p:sp>
          <p:nvSpPr>
            <p:cNvPr id="91" name="Freeform 1822">
              <a:extLst>
                <a:ext uri="{FF2B5EF4-FFF2-40B4-BE49-F238E27FC236}">
                  <a16:creationId xmlns:a16="http://schemas.microsoft.com/office/drawing/2014/main" id="{6674229E-CCAE-1A77-4961-69431AF33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38" y="2709863"/>
              <a:ext cx="1320800" cy="976313"/>
            </a:xfrm>
            <a:custGeom>
              <a:avLst/>
              <a:gdLst>
                <a:gd name="T0" fmla="*/ 832 w 832"/>
                <a:gd name="T1" fmla="*/ 579 h 615"/>
                <a:gd name="T2" fmla="*/ 832 w 832"/>
                <a:gd name="T3" fmla="*/ 579 h 615"/>
                <a:gd name="T4" fmla="*/ 832 w 832"/>
                <a:gd name="T5" fmla="*/ 587 h 615"/>
                <a:gd name="T6" fmla="*/ 831 w 832"/>
                <a:gd name="T7" fmla="*/ 594 h 615"/>
                <a:gd name="T8" fmla="*/ 826 w 832"/>
                <a:gd name="T9" fmla="*/ 600 h 615"/>
                <a:gd name="T10" fmla="*/ 822 w 832"/>
                <a:gd name="T11" fmla="*/ 605 h 615"/>
                <a:gd name="T12" fmla="*/ 817 w 832"/>
                <a:gd name="T13" fmla="*/ 609 h 615"/>
                <a:gd name="T14" fmla="*/ 811 w 832"/>
                <a:gd name="T15" fmla="*/ 614 h 615"/>
                <a:gd name="T16" fmla="*/ 804 w 832"/>
                <a:gd name="T17" fmla="*/ 615 h 615"/>
                <a:gd name="T18" fmla="*/ 796 w 832"/>
                <a:gd name="T19" fmla="*/ 615 h 615"/>
                <a:gd name="T20" fmla="*/ 36 w 832"/>
                <a:gd name="T21" fmla="*/ 615 h 615"/>
                <a:gd name="T22" fmla="*/ 36 w 832"/>
                <a:gd name="T23" fmla="*/ 615 h 615"/>
                <a:gd name="T24" fmla="*/ 28 w 832"/>
                <a:gd name="T25" fmla="*/ 615 h 615"/>
                <a:gd name="T26" fmla="*/ 22 w 832"/>
                <a:gd name="T27" fmla="*/ 614 h 615"/>
                <a:gd name="T28" fmla="*/ 16 w 832"/>
                <a:gd name="T29" fmla="*/ 609 h 615"/>
                <a:gd name="T30" fmla="*/ 10 w 832"/>
                <a:gd name="T31" fmla="*/ 605 h 615"/>
                <a:gd name="T32" fmla="*/ 6 w 832"/>
                <a:gd name="T33" fmla="*/ 600 h 615"/>
                <a:gd name="T34" fmla="*/ 3 w 832"/>
                <a:gd name="T35" fmla="*/ 594 h 615"/>
                <a:gd name="T36" fmla="*/ 0 w 832"/>
                <a:gd name="T37" fmla="*/ 587 h 615"/>
                <a:gd name="T38" fmla="*/ 0 w 832"/>
                <a:gd name="T39" fmla="*/ 579 h 615"/>
                <a:gd name="T40" fmla="*/ 0 w 832"/>
                <a:gd name="T41" fmla="*/ 36 h 615"/>
                <a:gd name="T42" fmla="*/ 0 w 832"/>
                <a:gd name="T43" fmla="*/ 36 h 615"/>
                <a:gd name="T44" fmla="*/ 0 w 832"/>
                <a:gd name="T45" fmla="*/ 28 h 615"/>
                <a:gd name="T46" fmla="*/ 3 w 832"/>
                <a:gd name="T47" fmla="*/ 22 h 615"/>
                <a:gd name="T48" fmla="*/ 6 w 832"/>
                <a:gd name="T49" fmla="*/ 16 h 615"/>
                <a:gd name="T50" fmla="*/ 10 w 832"/>
                <a:gd name="T51" fmla="*/ 10 h 615"/>
                <a:gd name="T52" fmla="*/ 16 w 832"/>
                <a:gd name="T53" fmla="*/ 6 h 615"/>
                <a:gd name="T54" fmla="*/ 22 w 832"/>
                <a:gd name="T55" fmla="*/ 3 h 615"/>
                <a:gd name="T56" fmla="*/ 28 w 832"/>
                <a:gd name="T57" fmla="*/ 0 h 615"/>
                <a:gd name="T58" fmla="*/ 36 w 832"/>
                <a:gd name="T59" fmla="*/ 0 h 615"/>
                <a:gd name="T60" fmla="*/ 796 w 832"/>
                <a:gd name="T61" fmla="*/ 0 h 615"/>
                <a:gd name="T62" fmla="*/ 796 w 832"/>
                <a:gd name="T63" fmla="*/ 0 h 615"/>
                <a:gd name="T64" fmla="*/ 804 w 832"/>
                <a:gd name="T65" fmla="*/ 0 h 615"/>
                <a:gd name="T66" fmla="*/ 811 w 832"/>
                <a:gd name="T67" fmla="*/ 3 h 615"/>
                <a:gd name="T68" fmla="*/ 817 w 832"/>
                <a:gd name="T69" fmla="*/ 6 h 615"/>
                <a:gd name="T70" fmla="*/ 822 w 832"/>
                <a:gd name="T71" fmla="*/ 10 h 615"/>
                <a:gd name="T72" fmla="*/ 826 w 832"/>
                <a:gd name="T73" fmla="*/ 16 h 615"/>
                <a:gd name="T74" fmla="*/ 831 w 832"/>
                <a:gd name="T75" fmla="*/ 22 h 615"/>
                <a:gd name="T76" fmla="*/ 832 w 832"/>
                <a:gd name="T77" fmla="*/ 28 h 615"/>
                <a:gd name="T78" fmla="*/ 832 w 832"/>
                <a:gd name="T79" fmla="*/ 36 h 615"/>
                <a:gd name="T80" fmla="*/ 832 w 832"/>
                <a:gd name="T81" fmla="*/ 579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2" h="615">
                  <a:moveTo>
                    <a:pt x="832" y="579"/>
                  </a:moveTo>
                  <a:lnTo>
                    <a:pt x="832" y="579"/>
                  </a:lnTo>
                  <a:lnTo>
                    <a:pt x="832" y="587"/>
                  </a:lnTo>
                  <a:lnTo>
                    <a:pt x="831" y="594"/>
                  </a:lnTo>
                  <a:lnTo>
                    <a:pt x="826" y="600"/>
                  </a:lnTo>
                  <a:lnTo>
                    <a:pt x="822" y="605"/>
                  </a:lnTo>
                  <a:lnTo>
                    <a:pt x="817" y="609"/>
                  </a:lnTo>
                  <a:lnTo>
                    <a:pt x="811" y="614"/>
                  </a:lnTo>
                  <a:lnTo>
                    <a:pt x="804" y="615"/>
                  </a:lnTo>
                  <a:lnTo>
                    <a:pt x="796" y="615"/>
                  </a:lnTo>
                  <a:lnTo>
                    <a:pt x="36" y="615"/>
                  </a:lnTo>
                  <a:lnTo>
                    <a:pt x="36" y="615"/>
                  </a:lnTo>
                  <a:lnTo>
                    <a:pt x="28" y="615"/>
                  </a:lnTo>
                  <a:lnTo>
                    <a:pt x="22" y="614"/>
                  </a:lnTo>
                  <a:lnTo>
                    <a:pt x="16" y="609"/>
                  </a:lnTo>
                  <a:lnTo>
                    <a:pt x="10" y="605"/>
                  </a:lnTo>
                  <a:lnTo>
                    <a:pt x="6" y="600"/>
                  </a:lnTo>
                  <a:lnTo>
                    <a:pt x="3" y="594"/>
                  </a:lnTo>
                  <a:lnTo>
                    <a:pt x="0" y="587"/>
                  </a:lnTo>
                  <a:lnTo>
                    <a:pt x="0" y="57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796" y="0"/>
                  </a:lnTo>
                  <a:lnTo>
                    <a:pt x="796" y="0"/>
                  </a:lnTo>
                  <a:lnTo>
                    <a:pt x="804" y="0"/>
                  </a:lnTo>
                  <a:lnTo>
                    <a:pt x="811" y="3"/>
                  </a:lnTo>
                  <a:lnTo>
                    <a:pt x="817" y="6"/>
                  </a:lnTo>
                  <a:lnTo>
                    <a:pt x="822" y="10"/>
                  </a:lnTo>
                  <a:lnTo>
                    <a:pt x="826" y="16"/>
                  </a:lnTo>
                  <a:lnTo>
                    <a:pt x="831" y="22"/>
                  </a:lnTo>
                  <a:lnTo>
                    <a:pt x="832" y="28"/>
                  </a:lnTo>
                  <a:lnTo>
                    <a:pt x="832" y="36"/>
                  </a:lnTo>
                  <a:lnTo>
                    <a:pt x="832" y="579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Line 1823">
              <a:extLst>
                <a:ext uri="{FF2B5EF4-FFF2-40B4-BE49-F238E27FC236}">
                  <a16:creationId xmlns:a16="http://schemas.microsoft.com/office/drawing/2014/main" id="{7135AA0A-E618-4614-BCAE-EC8568ECE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6101" y="3860800"/>
              <a:ext cx="576263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Line 1824">
              <a:extLst>
                <a:ext uri="{FF2B5EF4-FFF2-40B4-BE49-F238E27FC236}">
                  <a16:creationId xmlns:a16="http://schemas.microsoft.com/office/drawing/2014/main" id="{53334BD5-92D3-C13B-E521-EAA1FD422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99301" y="3686175"/>
              <a:ext cx="0" cy="1746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Line 1825">
              <a:extLst>
                <a:ext uri="{FF2B5EF4-FFF2-40B4-BE49-F238E27FC236}">
                  <a16:creationId xmlns:a16="http://schemas.microsoft.com/office/drawing/2014/main" id="{5B223739-5675-BECE-0473-BB352350F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0751" y="3686175"/>
              <a:ext cx="0" cy="1746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1826">
              <a:extLst>
                <a:ext uri="{FF2B5EF4-FFF2-40B4-BE49-F238E27FC236}">
                  <a16:creationId xmlns:a16="http://schemas.microsoft.com/office/drawing/2014/main" id="{B229975E-0F0B-7412-F3CA-42E2B1B90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376" y="2909888"/>
              <a:ext cx="804863" cy="344488"/>
            </a:xfrm>
            <a:custGeom>
              <a:avLst/>
              <a:gdLst>
                <a:gd name="T0" fmla="*/ 254 w 507"/>
                <a:gd name="T1" fmla="*/ 217 h 217"/>
                <a:gd name="T2" fmla="*/ 507 w 507"/>
                <a:gd name="T3" fmla="*/ 109 h 217"/>
                <a:gd name="T4" fmla="*/ 254 w 507"/>
                <a:gd name="T5" fmla="*/ 0 h 217"/>
                <a:gd name="T6" fmla="*/ 0 w 507"/>
                <a:gd name="T7" fmla="*/ 109 h 217"/>
                <a:gd name="T8" fmla="*/ 254 w 507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217">
                  <a:moveTo>
                    <a:pt x="254" y="217"/>
                  </a:moveTo>
                  <a:lnTo>
                    <a:pt x="507" y="109"/>
                  </a:lnTo>
                  <a:lnTo>
                    <a:pt x="254" y="0"/>
                  </a:lnTo>
                  <a:lnTo>
                    <a:pt x="0" y="109"/>
                  </a:lnTo>
                  <a:lnTo>
                    <a:pt x="254" y="217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eform 1827">
              <a:extLst>
                <a:ext uri="{FF2B5EF4-FFF2-40B4-BE49-F238E27FC236}">
                  <a16:creationId xmlns:a16="http://schemas.microsoft.com/office/drawing/2014/main" id="{74052DA8-8E3A-8458-8004-FC349F5F4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168650"/>
              <a:ext cx="460375" cy="317500"/>
            </a:xfrm>
            <a:custGeom>
              <a:avLst/>
              <a:gdLst>
                <a:gd name="T0" fmla="*/ 0 w 290"/>
                <a:gd name="T1" fmla="*/ 0 h 200"/>
                <a:gd name="T2" fmla="*/ 0 w 290"/>
                <a:gd name="T3" fmla="*/ 128 h 200"/>
                <a:gd name="T4" fmla="*/ 146 w 290"/>
                <a:gd name="T5" fmla="*/ 200 h 200"/>
                <a:gd name="T6" fmla="*/ 290 w 290"/>
                <a:gd name="T7" fmla="*/ 128 h 200"/>
                <a:gd name="T8" fmla="*/ 290 w 290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200">
                  <a:moveTo>
                    <a:pt x="0" y="0"/>
                  </a:moveTo>
                  <a:lnTo>
                    <a:pt x="0" y="128"/>
                  </a:lnTo>
                  <a:lnTo>
                    <a:pt x="146" y="200"/>
                  </a:lnTo>
                  <a:lnTo>
                    <a:pt x="290" y="128"/>
                  </a:lnTo>
                  <a:lnTo>
                    <a:pt x="290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Line 1828">
              <a:extLst>
                <a:ext uri="{FF2B5EF4-FFF2-40B4-BE49-F238E27FC236}">
                  <a16:creationId xmlns:a16="http://schemas.microsoft.com/office/drawing/2014/main" id="{3CFE1E1C-1DEC-D44C-678A-362FCDC3BB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0376" y="3082925"/>
              <a:ext cx="0" cy="2000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1829">
              <a:extLst>
                <a:ext uri="{FF2B5EF4-FFF2-40B4-BE49-F238E27FC236}">
                  <a16:creationId xmlns:a16="http://schemas.microsoft.com/office/drawing/2014/main" id="{885905D6-646C-226F-1559-BE74A61EC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226" y="3282950"/>
              <a:ext cx="114300" cy="174625"/>
            </a:xfrm>
            <a:custGeom>
              <a:avLst/>
              <a:gdLst>
                <a:gd name="T0" fmla="*/ 36 w 72"/>
                <a:gd name="T1" fmla="*/ 0 h 110"/>
                <a:gd name="T2" fmla="*/ 0 w 72"/>
                <a:gd name="T3" fmla="*/ 110 h 110"/>
                <a:gd name="T4" fmla="*/ 72 w 72"/>
                <a:gd name="T5" fmla="*/ 110 h 110"/>
                <a:gd name="T6" fmla="*/ 36 w 72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10">
                  <a:moveTo>
                    <a:pt x="36" y="0"/>
                  </a:moveTo>
                  <a:lnTo>
                    <a:pt x="0" y="110"/>
                  </a:lnTo>
                  <a:lnTo>
                    <a:pt x="72" y="110"/>
                  </a:lnTo>
                  <a:lnTo>
                    <a:pt x="36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Freeform 60">
            <a:extLst>
              <a:ext uri="{FF2B5EF4-FFF2-40B4-BE49-F238E27FC236}">
                <a16:creationId xmlns:a16="http://schemas.microsoft.com/office/drawing/2014/main" id="{085DB549-1127-C34C-6E0A-2DB63DA335E9}"/>
              </a:ext>
            </a:extLst>
          </p:cNvPr>
          <p:cNvSpPr>
            <a:spLocks noChangeAspect="1"/>
          </p:cNvSpPr>
          <p:nvPr/>
        </p:nvSpPr>
        <p:spPr bwMode="auto">
          <a:xfrm>
            <a:off x="1164084" y="2263244"/>
            <a:ext cx="284595" cy="257805"/>
          </a:xfrm>
          <a:custGeom>
            <a:avLst/>
            <a:gdLst>
              <a:gd name="T0" fmla="*/ 1661 w 2422"/>
              <a:gd name="T1" fmla="*/ 528 h 2194"/>
              <a:gd name="T2" fmla="*/ 1713 w 2422"/>
              <a:gd name="T3" fmla="*/ 490 h 2194"/>
              <a:gd name="T4" fmla="*/ 1773 w 2422"/>
              <a:gd name="T5" fmla="*/ 469 h 2194"/>
              <a:gd name="T6" fmla="*/ 1834 w 2422"/>
              <a:gd name="T7" fmla="*/ 466 h 2194"/>
              <a:gd name="T8" fmla="*/ 1895 w 2422"/>
              <a:gd name="T9" fmla="*/ 481 h 2194"/>
              <a:gd name="T10" fmla="*/ 1949 w 2422"/>
              <a:gd name="T11" fmla="*/ 513 h 2194"/>
              <a:gd name="T12" fmla="*/ 1980 w 2422"/>
              <a:gd name="T13" fmla="*/ 544 h 2194"/>
              <a:gd name="T14" fmla="*/ 2012 w 2422"/>
              <a:gd name="T15" fmla="*/ 598 h 2194"/>
              <a:gd name="T16" fmla="*/ 2027 w 2422"/>
              <a:gd name="T17" fmla="*/ 659 h 2194"/>
              <a:gd name="T18" fmla="*/ 2025 w 2422"/>
              <a:gd name="T19" fmla="*/ 721 h 2194"/>
              <a:gd name="T20" fmla="*/ 2004 w 2422"/>
              <a:gd name="T21" fmla="*/ 780 h 2194"/>
              <a:gd name="T22" fmla="*/ 1965 w 2422"/>
              <a:gd name="T23" fmla="*/ 832 h 2194"/>
              <a:gd name="T24" fmla="*/ 717 w 2422"/>
              <a:gd name="T25" fmla="*/ 2082 h 2194"/>
              <a:gd name="T26" fmla="*/ 665 w 2422"/>
              <a:gd name="T27" fmla="*/ 2122 h 2194"/>
              <a:gd name="T28" fmla="*/ 611 w 2422"/>
              <a:gd name="T29" fmla="*/ 2153 h 2194"/>
              <a:gd name="T30" fmla="*/ 552 w 2422"/>
              <a:gd name="T31" fmla="*/ 2175 h 2194"/>
              <a:gd name="T32" fmla="*/ 491 w 2422"/>
              <a:gd name="T33" fmla="*/ 2189 h 2194"/>
              <a:gd name="T34" fmla="*/ 429 w 2422"/>
              <a:gd name="T35" fmla="*/ 2194 h 2194"/>
              <a:gd name="T36" fmla="*/ 368 w 2422"/>
              <a:gd name="T37" fmla="*/ 2189 h 2194"/>
              <a:gd name="T38" fmla="*/ 307 w 2422"/>
              <a:gd name="T39" fmla="*/ 2175 h 2194"/>
              <a:gd name="T40" fmla="*/ 249 w 2422"/>
              <a:gd name="T41" fmla="*/ 2153 h 2194"/>
              <a:gd name="T42" fmla="*/ 193 w 2422"/>
              <a:gd name="T43" fmla="*/ 2122 h 2194"/>
              <a:gd name="T44" fmla="*/ 143 w 2422"/>
              <a:gd name="T45" fmla="*/ 2082 h 2194"/>
              <a:gd name="T46" fmla="*/ 110 w 2422"/>
              <a:gd name="T47" fmla="*/ 2051 h 2194"/>
              <a:gd name="T48" fmla="*/ 71 w 2422"/>
              <a:gd name="T49" fmla="*/ 2000 h 2194"/>
              <a:gd name="T50" fmla="*/ 40 w 2422"/>
              <a:gd name="T51" fmla="*/ 1944 h 2194"/>
              <a:gd name="T52" fmla="*/ 18 w 2422"/>
              <a:gd name="T53" fmla="*/ 1886 h 2194"/>
              <a:gd name="T54" fmla="*/ 5 w 2422"/>
              <a:gd name="T55" fmla="*/ 1825 h 2194"/>
              <a:gd name="T56" fmla="*/ 0 w 2422"/>
              <a:gd name="T57" fmla="*/ 1764 h 2194"/>
              <a:gd name="T58" fmla="*/ 5 w 2422"/>
              <a:gd name="T59" fmla="*/ 1702 h 2194"/>
              <a:gd name="T60" fmla="*/ 18 w 2422"/>
              <a:gd name="T61" fmla="*/ 1641 h 2194"/>
              <a:gd name="T62" fmla="*/ 40 w 2422"/>
              <a:gd name="T63" fmla="*/ 1583 h 2194"/>
              <a:gd name="T64" fmla="*/ 71 w 2422"/>
              <a:gd name="T65" fmla="*/ 1528 h 2194"/>
              <a:gd name="T66" fmla="*/ 110 w 2422"/>
              <a:gd name="T67" fmla="*/ 1477 h 2194"/>
              <a:gd name="T68" fmla="*/ 1414 w 2422"/>
              <a:gd name="T69" fmla="*/ 173 h 2194"/>
              <a:gd name="T70" fmla="*/ 1482 w 2422"/>
              <a:gd name="T71" fmla="*/ 114 h 2194"/>
              <a:gd name="T72" fmla="*/ 1556 w 2422"/>
              <a:gd name="T73" fmla="*/ 67 h 2194"/>
              <a:gd name="T74" fmla="*/ 1637 w 2422"/>
              <a:gd name="T75" fmla="*/ 33 h 2194"/>
              <a:gd name="T76" fmla="*/ 1718 w 2422"/>
              <a:gd name="T77" fmla="*/ 10 h 2194"/>
              <a:gd name="T78" fmla="*/ 1804 w 2422"/>
              <a:gd name="T79" fmla="*/ 0 h 2194"/>
              <a:gd name="T80" fmla="*/ 1888 w 2422"/>
              <a:gd name="T81" fmla="*/ 3 h 2194"/>
              <a:gd name="T82" fmla="*/ 1972 w 2422"/>
              <a:gd name="T83" fmla="*/ 17 h 2194"/>
              <a:gd name="T84" fmla="*/ 2053 w 2422"/>
              <a:gd name="T85" fmla="*/ 44 h 2194"/>
              <a:gd name="T86" fmla="*/ 2131 w 2422"/>
              <a:gd name="T87" fmla="*/ 82 h 2194"/>
              <a:gd name="T88" fmla="*/ 2204 w 2422"/>
              <a:gd name="T89" fmla="*/ 133 h 2194"/>
              <a:gd name="T90" fmla="*/ 2249 w 2422"/>
              <a:gd name="T91" fmla="*/ 173 h 2194"/>
              <a:gd name="T92" fmla="*/ 2308 w 2422"/>
              <a:gd name="T93" fmla="*/ 241 h 2194"/>
              <a:gd name="T94" fmla="*/ 2354 w 2422"/>
              <a:gd name="T95" fmla="*/ 316 h 2194"/>
              <a:gd name="T96" fmla="*/ 2388 w 2422"/>
              <a:gd name="T97" fmla="*/ 395 h 2194"/>
              <a:gd name="T98" fmla="*/ 2410 w 2422"/>
              <a:gd name="T99" fmla="*/ 477 h 2194"/>
              <a:gd name="T100" fmla="*/ 2422 w 2422"/>
              <a:gd name="T101" fmla="*/ 561 h 2194"/>
              <a:gd name="T102" fmla="*/ 2419 w 2422"/>
              <a:gd name="T103" fmla="*/ 647 h 2194"/>
              <a:gd name="T104" fmla="*/ 2404 w 2422"/>
              <a:gd name="T105" fmla="*/ 731 h 2194"/>
              <a:gd name="T106" fmla="*/ 2378 w 2422"/>
              <a:gd name="T107" fmla="*/ 812 h 2194"/>
              <a:gd name="T108" fmla="*/ 2340 w 2422"/>
              <a:gd name="T109" fmla="*/ 890 h 2194"/>
              <a:gd name="T110" fmla="*/ 2289 w 2422"/>
              <a:gd name="T111" fmla="*/ 963 h 2194"/>
              <a:gd name="T112" fmla="*/ 1336 w 2422"/>
              <a:gd name="T113" fmla="*/ 1919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22" h="2194">
                <a:moveTo>
                  <a:pt x="749" y="1440"/>
                </a:moveTo>
                <a:lnTo>
                  <a:pt x="1661" y="528"/>
                </a:lnTo>
                <a:lnTo>
                  <a:pt x="1661" y="528"/>
                </a:lnTo>
                <a:lnTo>
                  <a:pt x="1679" y="513"/>
                </a:lnTo>
                <a:lnTo>
                  <a:pt x="1696" y="501"/>
                </a:lnTo>
                <a:lnTo>
                  <a:pt x="1713" y="490"/>
                </a:lnTo>
                <a:lnTo>
                  <a:pt x="1733" y="481"/>
                </a:lnTo>
                <a:lnTo>
                  <a:pt x="1753" y="474"/>
                </a:lnTo>
                <a:lnTo>
                  <a:pt x="1773" y="469"/>
                </a:lnTo>
                <a:lnTo>
                  <a:pt x="1794" y="466"/>
                </a:lnTo>
                <a:lnTo>
                  <a:pt x="1813" y="465"/>
                </a:lnTo>
                <a:lnTo>
                  <a:pt x="1834" y="466"/>
                </a:lnTo>
                <a:lnTo>
                  <a:pt x="1854" y="469"/>
                </a:lnTo>
                <a:lnTo>
                  <a:pt x="1875" y="474"/>
                </a:lnTo>
                <a:lnTo>
                  <a:pt x="1895" y="481"/>
                </a:lnTo>
                <a:lnTo>
                  <a:pt x="1914" y="490"/>
                </a:lnTo>
                <a:lnTo>
                  <a:pt x="1932" y="501"/>
                </a:lnTo>
                <a:lnTo>
                  <a:pt x="1949" y="513"/>
                </a:lnTo>
                <a:lnTo>
                  <a:pt x="1965" y="528"/>
                </a:lnTo>
                <a:lnTo>
                  <a:pt x="1965" y="528"/>
                </a:lnTo>
                <a:lnTo>
                  <a:pt x="1980" y="544"/>
                </a:lnTo>
                <a:lnTo>
                  <a:pt x="1993" y="561"/>
                </a:lnTo>
                <a:lnTo>
                  <a:pt x="2004" y="580"/>
                </a:lnTo>
                <a:lnTo>
                  <a:pt x="2012" y="598"/>
                </a:lnTo>
                <a:lnTo>
                  <a:pt x="2020" y="618"/>
                </a:lnTo>
                <a:lnTo>
                  <a:pt x="2025" y="639"/>
                </a:lnTo>
                <a:lnTo>
                  <a:pt x="2027" y="659"/>
                </a:lnTo>
                <a:lnTo>
                  <a:pt x="2029" y="680"/>
                </a:lnTo>
                <a:lnTo>
                  <a:pt x="2027" y="700"/>
                </a:lnTo>
                <a:lnTo>
                  <a:pt x="2025" y="721"/>
                </a:lnTo>
                <a:lnTo>
                  <a:pt x="2020" y="741"/>
                </a:lnTo>
                <a:lnTo>
                  <a:pt x="2012" y="760"/>
                </a:lnTo>
                <a:lnTo>
                  <a:pt x="2004" y="780"/>
                </a:lnTo>
                <a:lnTo>
                  <a:pt x="1993" y="797"/>
                </a:lnTo>
                <a:lnTo>
                  <a:pt x="1980" y="815"/>
                </a:lnTo>
                <a:lnTo>
                  <a:pt x="1965" y="832"/>
                </a:lnTo>
                <a:lnTo>
                  <a:pt x="733" y="2068"/>
                </a:lnTo>
                <a:lnTo>
                  <a:pt x="733" y="2068"/>
                </a:lnTo>
                <a:lnTo>
                  <a:pt x="717" y="2082"/>
                </a:lnTo>
                <a:lnTo>
                  <a:pt x="701" y="2097"/>
                </a:lnTo>
                <a:lnTo>
                  <a:pt x="684" y="2110"/>
                </a:lnTo>
                <a:lnTo>
                  <a:pt x="665" y="2122"/>
                </a:lnTo>
                <a:lnTo>
                  <a:pt x="648" y="2133"/>
                </a:lnTo>
                <a:lnTo>
                  <a:pt x="630" y="2144"/>
                </a:lnTo>
                <a:lnTo>
                  <a:pt x="611" y="2153"/>
                </a:lnTo>
                <a:lnTo>
                  <a:pt x="591" y="2161"/>
                </a:lnTo>
                <a:lnTo>
                  <a:pt x="571" y="2169"/>
                </a:lnTo>
                <a:lnTo>
                  <a:pt x="552" y="2175"/>
                </a:lnTo>
                <a:lnTo>
                  <a:pt x="532" y="2181"/>
                </a:lnTo>
                <a:lnTo>
                  <a:pt x="512" y="2185"/>
                </a:lnTo>
                <a:lnTo>
                  <a:pt x="491" y="2189"/>
                </a:lnTo>
                <a:lnTo>
                  <a:pt x="471" y="2191"/>
                </a:lnTo>
                <a:lnTo>
                  <a:pt x="450" y="2192"/>
                </a:lnTo>
                <a:lnTo>
                  <a:pt x="429" y="2194"/>
                </a:lnTo>
                <a:lnTo>
                  <a:pt x="410" y="2192"/>
                </a:lnTo>
                <a:lnTo>
                  <a:pt x="389" y="2191"/>
                </a:lnTo>
                <a:lnTo>
                  <a:pt x="368" y="2189"/>
                </a:lnTo>
                <a:lnTo>
                  <a:pt x="348" y="2185"/>
                </a:lnTo>
                <a:lnTo>
                  <a:pt x="328" y="2181"/>
                </a:lnTo>
                <a:lnTo>
                  <a:pt x="307" y="2175"/>
                </a:lnTo>
                <a:lnTo>
                  <a:pt x="287" y="2169"/>
                </a:lnTo>
                <a:lnTo>
                  <a:pt x="269" y="2161"/>
                </a:lnTo>
                <a:lnTo>
                  <a:pt x="249" y="2153"/>
                </a:lnTo>
                <a:lnTo>
                  <a:pt x="230" y="2144"/>
                </a:lnTo>
                <a:lnTo>
                  <a:pt x="212" y="2134"/>
                </a:lnTo>
                <a:lnTo>
                  <a:pt x="193" y="2122"/>
                </a:lnTo>
                <a:lnTo>
                  <a:pt x="176" y="2110"/>
                </a:lnTo>
                <a:lnTo>
                  <a:pt x="159" y="2097"/>
                </a:lnTo>
                <a:lnTo>
                  <a:pt x="143" y="2082"/>
                </a:lnTo>
                <a:lnTo>
                  <a:pt x="127" y="2068"/>
                </a:lnTo>
                <a:lnTo>
                  <a:pt x="127" y="2068"/>
                </a:lnTo>
                <a:lnTo>
                  <a:pt x="110" y="2051"/>
                </a:lnTo>
                <a:lnTo>
                  <a:pt x="97" y="2034"/>
                </a:lnTo>
                <a:lnTo>
                  <a:pt x="83" y="2018"/>
                </a:lnTo>
                <a:lnTo>
                  <a:pt x="71" y="2000"/>
                </a:lnTo>
                <a:lnTo>
                  <a:pt x="60" y="1982"/>
                </a:lnTo>
                <a:lnTo>
                  <a:pt x="50" y="1964"/>
                </a:lnTo>
                <a:lnTo>
                  <a:pt x="40" y="1944"/>
                </a:lnTo>
                <a:lnTo>
                  <a:pt x="31" y="1925"/>
                </a:lnTo>
                <a:lnTo>
                  <a:pt x="24" y="1906"/>
                </a:lnTo>
                <a:lnTo>
                  <a:pt x="18" y="1886"/>
                </a:lnTo>
                <a:lnTo>
                  <a:pt x="13" y="1866"/>
                </a:lnTo>
                <a:lnTo>
                  <a:pt x="8" y="1846"/>
                </a:lnTo>
                <a:lnTo>
                  <a:pt x="5" y="1825"/>
                </a:lnTo>
                <a:lnTo>
                  <a:pt x="3" y="1806"/>
                </a:lnTo>
                <a:lnTo>
                  <a:pt x="0" y="1785"/>
                </a:lnTo>
                <a:lnTo>
                  <a:pt x="0" y="1764"/>
                </a:lnTo>
                <a:lnTo>
                  <a:pt x="0" y="1744"/>
                </a:lnTo>
                <a:lnTo>
                  <a:pt x="3" y="1723"/>
                </a:lnTo>
                <a:lnTo>
                  <a:pt x="5" y="1702"/>
                </a:lnTo>
                <a:lnTo>
                  <a:pt x="8" y="1682"/>
                </a:lnTo>
                <a:lnTo>
                  <a:pt x="13" y="1662"/>
                </a:lnTo>
                <a:lnTo>
                  <a:pt x="18" y="1641"/>
                </a:lnTo>
                <a:lnTo>
                  <a:pt x="24" y="1621"/>
                </a:lnTo>
                <a:lnTo>
                  <a:pt x="31" y="1602"/>
                </a:lnTo>
                <a:lnTo>
                  <a:pt x="40" y="1583"/>
                </a:lnTo>
                <a:lnTo>
                  <a:pt x="50" y="1565"/>
                </a:lnTo>
                <a:lnTo>
                  <a:pt x="60" y="1546"/>
                </a:lnTo>
                <a:lnTo>
                  <a:pt x="71" y="1528"/>
                </a:lnTo>
                <a:lnTo>
                  <a:pt x="83" y="1510"/>
                </a:lnTo>
                <a:lnTo>
                  <a:pt x="97" y="1493"/>
                </a:lnTo>
                <a:lnTo>
                  <a:pt x="110" y="1477"/>
                </a:lnTo>
                <a:lnTo>
                  <a:pt x="127" y="1461"/>
                </a:lnTo>
                <a:lnTo>
                  <a:pt x="1414" y="173"/>
                </a:lnTo>
                <a:lnTo>
                  <a:pt x="1414" y="173"/>
                </a:lnTo>
                <a:lnTo>
                  <a:pt x="1437" y="152"/>
                </a:lnTo>
                <a:lnTo>
                  <a:pt x="1459" y="133"/>
                </a:lnTo>
                <a:lnTo>
                  <a:pt x="1482" y="114"/>
                </a:lnTo>
                <a:lnTo>
                  <a:pt x="1507" y="97"/>
                </a:lnTo>
                <a:lnTo>
                  <a:pt x="1532" y="82"/>
                </a:lnTo>
                <a:lnTo>
                  <a:pt x="1556" y="67"/>
                </a:lnTo>
                <a:lnTo>
                  <a:pt x="1582" y="55"/>
                </a:lnTo>
                <a:lnTo>
                  <a:pt x="1610" y="44"/>
                </a:lnTo>
                <a:lnTo>
                  <a:pt x="1637" y="33"/>
                </a:lnTo>
                <a:lnTo>
                  <a:pt x="1664" y="24"/>
                </a:lnTo>
                <a:lnTo>
                  <a:pt x="1691" y="17"/>
                </a:lnTo>
                <a:lnTo>
                  <a:pt x="1718" y="10"/>
                </a:lnTo>
                <a:lnTo>
                  <a:pt x="1747" y="7"/>
                </a:lnTo>
                <a:lnTo>
                  <a:pt x="1775" y="3"/>
                </a:lnTo>
                <a:lnTo>
                  <a:pt x="1804" y="0"/>
                </a:lnTo>
                <a:lnTo>
                  <a:pt x="1832" y="0"/>
                </a:lnTo>
                <a:lnTo>
                  <a:pt x="1859" y="0"/>
                </a:lnTo>
                <a:lnTo>
                  <a:pt x="1888" y="3"/>
                </a:lnTo>
                <a:lnTo>
                  <a:pt x="1916" y="7"/>
                </a:lnTo>
                <a:lnTo>
                  <a:pt x="1944" y="10"/>
                </a:lnTo>
                <a:lnTo>
                  <a:pt x="1972" y="17"/>
                </a:lnTo>
                <a:lnTo>
                  <a:pt x="2000" y="24"/>
                </a:lnTo>
                <a:lnTo>
                  <a:pt x="2027" y="33"/>
                </a:lnTo>
                <a:lnTo>
                  <a:pt x="2053" y="44"/>
                </a:lnTo>
                <a:lnTo>
                  <a:pt x="2080" y="55"/>
                </a:lnTo>
                <a:lnTo>
                  <a:pt x="2106" y="67"/>
                </a:lnTo>
                <a:lnTo>
                  <a:pt x="2131" y="82"/>
                </a:lnTo>
                <a:lnTo>
                  <a:pt x="2156" y="97"/>
                </a:lnTo>
                <a:lnTo>
                  <a:pt x="2181" y="114"/>
                </a:lnTo>
                <a:lnTo>
                  <a:pt x="2204" y="133"/>
                </a:lnTo>
                <a:lnTo>
                  <a:pt x="2226" y="152"/>
                </a:lnTo>
                <a:lnTo>
                  <a:pt x="2249" y="173"/>
                </a:lnTo>
                <a:lnTo>
                  <a:pt x="2249" y="173"/>
                </a:lnTo>
                <a:lnTo>
                  <a:pt x="2270" y="194"/>
                </a:lnTo>
                <a:lnTo>
                  <a:pt x="2289" y="218"/>
                </a:lnTo>
                <a:lnTo>
                  <a:pt x="2308" y="241"/>
                </a:lnTo>
                <a:lnTo>
                  <a:pt x="2324" y="265"/>
                </a:lnTo>
                <a:lnTo>
                  <a:pt x="2340" y="291"/>
                </a:lnTo>
                <a:lnTo>
                  <a:pt x="2354" y="316"/>
                </a:lnTo>
                <a:lnTo>
                  <a:pt x="2367" y="341"/>
                </a:lnTo>
                <a:lnTo>
                  <a:pt x="2378" y="369"/>
                </a:lnTo>
                <a:lnTo>
                  <a:pt x="2388" y="395"/>
                </a:lnTo>
                <a:lnTo>
                  <a:pt x="2397" y="422"/>
                </a:lnTo>
                <a:lnTo>
                  <a:pt x="2404" y="450"/>
                </a:lnTo>
                <a:lnTo>
                  <a:pt x="2410" y="477"/>
                </a:lnTo>
                <a:lnTo>
                  <a:pt x="2415" y="506"/>
                </a:lnTo>
                <a:lnTo>
                  <a:pt x="2419" y="533"/>
                </a:lnTo>
                <a:lnTo>
                  <a:pt x="2422" y="561"/>
                </a:lnTo>
                <a:lnTo>
                  <a:pt x="2422" y="590"/>
                </a:lnTo>
                <a:lnTo>
                  <a:pt x="2422" y="618"/>
                </a:lnTo>
                <a:lnTo>
                  <a:pt x="2419" y="647"/>
                </a:lnTo>
                <a:lnTo>
                  <a:pt x="2415" y="675"/>
                </a:lnTo>
                <a:lnTo>
                  <a:pt x="2410" y="702"/>
                </a:lnTo>
                <a:lnTo>
                  <a:pt x="2404" y="731"/>
                </a:lnTo>
                <a:lnTo>
                  <a:pt x="2397" y="758"/>
                </a:lnTo>
                <a:lnTo>
                  <a:pt x="2388" y="785"/>
                </a:lnTo>
                <a:lnTo>
                  <a:pt x="2378" y="812"/>
                </a:lnTo>
                <a:lnTo>
                  <a:pt x="2367" y="838"/>
                </a:lnTo>
                <a:lnTo>
                  <a:pt x="2354" y="864"/>
                </a:lnTo>
                <a:lnTo>
                  <a:pt x="2340" y="890"/>
                </a:lnTo>
                <a:lnTo>
                  <a:pt x="2324" y="915"/>
                </a:lnTo>
                <a:lnTo>
                  <a:pt x="2308" y="939"/>
                </a:lnTo>
                <a:lnTo>
                  <a:pt x="2289" y="963"/>
                </a:lnTo>
                <a:lnTo>
                  <a:pt x="2270" y="985"/>
                </a:lnTo>
                <a:lnTo>
                  <a:pt x="2249" y="1007"/>
                </a:lnTo>
                <a:lnTo>
                  <a:pt x="1336" y="1919"/>
                </a:lnTo>
              </a:path>
            </a:pathLst>
          </a:custGeom>
          <a:noFill/>
          <a:ln w="12700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969F6C3E-4DD8-4F80-E81A-EC3299AC7BDD}"/>
              </a:ext>
            </a:extLst>
          </p:cNvPr>
          <p:cNvGrpSpPr/>
          <p:nvPr/>
        </p:nvGrpSpPr>
        <p:grpSpPr>
          <a:xfrm>
            <a:off x="1151098" y="4135971"/>
            <a:ext cx="347731" cy="308624"/>
            <a:chOff x="4869988" y="2598308"/>
            <a:chExt cx="473114" cy="432000"/>
          </a:xfrm>
        </p:grpSpPr>
        <p:grpSp>
          <p:nvGrpSpPr>
            <p:cNvPr id="128" name="Gruppieren 127">
              <a:extLst>
                <a:ext uri="{FF2B5EF4-FFF2-40B4-BE49-F238E27FC236}">
                  <a16:creationId xmlns:a16="http://schemas.microsoft.com/office/drawing/2014/main" id="{2A4F6FDC-B70C-2BAC-4E35-48CE12733E65}"/>
                </a:ext>
              </a:extLst>
            </p:cNvPr>
            <p:cNvGrpSpPr/>
            <p:nvPr/>
          </p:nvGrpSpPr>
          <p:grpSpPr>
            <a:xfrm>
              <a:off x="4869988" y="2598308"/>
              <a:ext cx="473114" cy="432000"/>
              <a:chOff x="4895267" y="2675804"/>
              <a:chExt cx="473114" cy="432000"/>
            </a:xfrm>
          </p:grpSpPr>
          <p:sp>
            <p:nvSpPr>
              <p:cNvPr id="134" name="Freeform 74">
                <a:extLst>
                  <a:ext uri="{FF2B5EF4-FFF2-40B4-BE49-F238E27FC236}">
                    <a16:creationId xmlns:a16="http://schemas.microsoft.com/office/drawing/2014/main" id="{55D5543D-DDE4-6490-35E7-1541E322C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267" y="2675804"/>
                <a:ext cx="473114" cy="370647"/>
              </a:xfrm>
              <a:custGeom>
                <a:avLst/>
                <a:gdLst>
                  <a:gd name="T0" fmla="*/ 2246 w 2246"/>
                  <a:gd name="T1" fmla="*/ 1612 h 1758"/>
                  <a:gd name="T2" fmla="*/ 2242 w 2246"/>
                  <a:gd name="T3" fmla="*/ 1641 h 1758"/>
                  <a:gd name="T4" fmla="*/ 2234 w 2246"/>
                  <a:gd name="T5" fmla="*/ 1668 h 1758"/>
                  <a:gd name="T6" fmla="*/ 2220 w 2246"/>
                  <a:gd name="T7" fmla="*/ 1694 h 1758"/>
                  <a:gd name="T8" fmla="*/ 2203 w 2246"/>
                  <a:gd name="T9" fmla="*/ 1716 h 1758"/>
                  <a:gd name="T10" fmla="*/ 2181 w 2246"/>
                  <a:gd name="T11" fmla="*/ 1733 h 1758"/>
                  <a:gd name="T12" fmla="*/ 2157 w 2246"/>
                  <a:gd name="T13" fmla="*/ 1747 h 1758"/>
                  <a:gd name="T14" fmla="*/ 2129 w 2246"/>
                  <a:gd name="T15" fmla="*/ 1755 h 1758"/>
                  <a:gd name="T16" fmla="*/ 2099 w 2246"/>
                  <a:gd name="T17" fmla="*/ 1758 h 1758"/>
                  <a:gd name="T18" fmla="*/ 147 w 2246"/>
                  <a:gd name="T19" fmla="*/ 1758 h 1758"/>
                  <a:gd name="T20" fmla="*/ 117 w 2246"/>
                  <a:gd name="T21" fmla="*/ 1755 h 1758"/>
                  <a:gd name="T22" fmla="*/ 89 w 2246"/>
                  <a:gd name="T23" fmla="*/ 1747 h 1758"/>
                  <a:gd name="T24" fmla="*/ 65 w 2246"/>
                  <a:gd name="T25" fmla="*/ 1733 h 1758"/>
                  <a:gd name="T26" fmla="*/ 43 w 2246"/>
                  <a:gd name="T27" fmla="*/ 1716 h 1758"/>
                  <a:gd name="T28" fmla="*/ 26 w 2246"/>
                  <a:gd name="T29" fmla="*/ 1694 h 1758"/>
                  <a:gd name="T30" fmla="*/ 12 w 2246"/>
                  <a:gd name="T31" fmla="*/ 1668 h 1758"/>
                  <a:gd name="T32" fmla="*/ 4 w 2246"/>
                  <a:gd name="T33" fmla="*/ 1641 h 1758"/>
                  <a:gd name="T34" fmla="*/ 0 w 2246"/>
                  <a:gd name="T35" fmla="*/ 1612 h 1758"/>
                  <a:gd name="T36" fmla="*/ 0 w 2246"/>
                  <a:gd name="T37" fmla="*/ 147 h 1758"/>
                  <a:gd name="T38" fmla="*/ 4 w 2246"/>
                  <a:gd name="T39" fmla="*/ 118 h 1758"/>
                  <a:gd name="T40" fmla="*/ 12 w 2246"/>
                  <a:gd name="T41" fmla="*/ 91 h 1758"/>
                  <a:gd name="T42" fmla="*/ 26 w 2246"/>
                  <a:gd name="T43" fmla="*/ 65 h 1758"/>
                  <a:gd name="T44" fmla="*/ 43 w 2246"/>
                  <a:gd name="T45" fmla="*/ 43 h 1758"/>
                  <a:gd name="T46" fmla="*/ 65 w 2246"/>
                  <a:gd name="T47" fmla="*/ 26 h 1758"/>
                  <a:gd name="T48" fmla="*/ 89 w 2246"/>
                  <a:gd name="T49" fmla="*/ 12 h 1758"/>
                  <a:gd name="T50" fmla="*/ 117 w 2246"/>
                  <a:gd name="T51" fmla="*/ 4 h 1758"/>
                  <a:gd name="T52" fmla="*/ 147 w 2246"/>
                  <a:gd name="T53" fmla="*/ 0 h 1758"/>
                  <a:gd name="T54" fmla="*/ 2099 w 2246"/>
                  <a:gd name="T55" fmla="*/ 0 h 1758"/>
                  <a:gd name="T56" fmla="*/ 2129 w 2246"/>
                  <a:gd name="T57" fmla="*/ 4 h 1758"/>
                  <a:gd name="T58" fmla="*/ 2157 w 2246"/>
                  <a:gd name="T59" fmla="*/ 12 h 1758"/>
                  <a:gd name="T60" fmla="*/ 2181 w 2246"/>
                  <a:gd name="T61" fmla="*/ 26 h 1758"/>
                  <a:gd name="T62" fmla="*/ 2203 w 2246"/>
                  <a:gd name="T63" fmla="*/ 43 h 1758"/>
                  <a:gd name="T64" fmla="*/ 2220 w 2246"/>
                  <a:gd name="T65" fmla="*/ 65 h 1758"/>
                  <a:gd name="T66" fmla="*/ 2234 w 2246"/>
                  <a:gd name="T67" fmla="*/ 91 h 1758"/>
                  <a:gd name="T68" fmla="*/ 2242 w 2246"/>
                  <a:gd name="T69" fmla="*/ 118 h 1758"/>
                  <a:gd name="T70" fmla="*/ 2246 w 2246"/>
                  <a:gd name="T71" fmla="*/ 147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46" h="1758">
                    <a:moveTo>
                      <a:pt x="2246" y="1612"/>
                    </a:moveTo>
                    <a:lnTo>
                      <a:pt x="2246" y="1612"/>
                    </a:lnTo>
                    <a:lnTo>
                      <a:pt x="2245" y="1626"/>
                    </a:lnTo>
                    <a:lnTo>
                      <a:pt x="2242" y="1641"/>
                    </a:lnTo>
                    <a:lnTo>
                      <a:pt x="2239" y="1655"/>
                    </a:lnTo>
                    <a:lnTo>
                      <a:pt x="2234" y="1668"/>
                    </a:lnTo>
                    <a:lnTo>
                      <a:pt x="2228" y="1681"/>
                    </a:lnTo>
                    <a:lnTo>
                      <a:pt x="2220" y="1694"/>
                    </a:lnTo>
                    <a:lnTo>
                      <a:pt x="2212" y="1705"/>
                    </a:lnTo>
                    <a:lnTo>
                      <a:pt x="2203" y="1716"/>
                    </a:lnTo>
                    <a:lnTo>
                      <a:pt x="2192" y="1724"/>
                    </a:lnTo>
                    <a:lnTo>
                      <a:pt x="2181" y="1733"/>
                    </a:lnTo>
                    <a:lnTo>
                      <a:pt x="2169" y="1740"/>
                    </a:lnTo>
                    <a:lnTo>
                      <a:pt x="2157" y="1747"/>
                    </a:lnTo>
                    <a:lnTo>
                      <a:pt x="2143" y="1751"/>
                    </a:lnTo>
                    <a:lnTo>
                      <a:pt x="2129" y="1755"/>
                    </a:lnTo>
                    <a:lnTo>
                      <a:pt x="2115" y="1758"/>
                    </a:lnTo>
                    <a:lnTo>
                      <a:pt x="2099" y="1758"/>
                    </a:lnTo>
                    <a:lnTo>
                      <a:pt x="147" y="1758"/>
                    </a:lnTo>
                    <a:lnTo>
                      <a:pt x="147" y="1758"/>
                    </a:lnTo>
                    <a:lnTo>
                      <a:pt x="131" y="1758"/>
                    </a:lnTo>
                    <a:lnTo>
                      <a:pt x="117" y="1755"/>
                    </a:lnTo>
                    <a:lnTo>
                      <a:pt x="103" y="1751"/>
                    </a:lnTo>
                    <a:lnTo>
                      <a:pt x="89" y="1747"/>
                    </a:lnTo>
                    <a:lnTo>
                      <a:pt x="77" y="1740"/>
                    </a:lnTo>
                    <a:lnTo>
                      <a:pt x="65" y="1733"/>
                    </a:lnTo>
                    <a:lnTo>
                      <a:pt x="53" y="1724"/>
                    </a:lnTo>
                    <a:lnTo>
                      <a:pt x="43" y="1716"/>
                    </a:lnTo>
                    <a:lnTo>
                      <a:pt x="33" y="1705"/>
                    </a:lnTo>
                    <a:lnTo>
                      <a:pt x="26" y="1694"/>
                    </a:lnTo>
                    <a:lnTo>
                      <a:pt x="18" y="1681"/>
                    </a:lnTo>
                    <a:lnTo>
                      <a:pt x="12" y="1668"/>
                    </a:lnTo>
                    <a:lnTo>
                      <a:pt x="7" y="1655"/>
                    </a:lnTo>
                    <a:lnTo>
                      <a:pt x="4" y="1641"/>
                    </a:lnTo>
                    <a:lnTo>
                      <a:pt x="1" y="1626"/>
                    </a:lnTo>
                    <a:lnTo>
                      <a:pt x="0" y="1612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33"/>
                    </a:lnTo>
                    <a:lnTo>
                      <a:pt x="4" y="118"/>
                    </a:lnTo>
                    <a:lnTo>
                      <a:pt x="7" y="104"/>
                    </a:lnTo>
                    <a:lnTo>
                      <a:pt x="12" y="91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3" y="54"/>
                    </a:lnTo>
                    <a:lnTo>
                      <a:pt x="43" y="43"/>
                    </a:lnTo>
                    <a:lnTo>
                      <a:pt x="53" y="34"/>
                    </a:lnTo>
                    <a:lnTo>
                      <a:pt x="65" y="26"/>
                    </a:lnTo>
                    <a:lnTo>
                      <a:pt x="77" y="19"/>
                    </a:lnTo>
                    <a:lnTo>
                      <a:pt x="89" y="12"/>
                    </a:lnTo>
                    <a:lnTo>
                      <a:pt x="103" y="7"/>
                    </a:lnTo>
                    <a:lnTo>
                      <a:pt x="117" y="4"/>
                    </a:lnTo>
                    <a:lnTo>
                      <a:pt x="131" y="1"/>
                    </a:lnTo>
                    <a:lnTo>
                      <a:pt x="147" y="0"/>
                    </a:lnTo>
                    <a:lnTo>
                      <a:pt x="2099" y="0"/>
                    </a:lnTo>
                    <a:lnTo>
                      <a:pt x="2099" y="0"/>
                    </a:lnTo>
                    <a:lnTo>
                      <a:pt x="2115" y="1"/>
                    </a:lnTo>
                    <a:lnTo>
                      <a:pt x="2129" y="4"/>
                    </a:lnTo>
                    <a:lnTo>
                      <a:pt x="2143" y="7"/>
                    </a:lnTo>
                    <a:lnTo>
                      <a:pt x="2157" y="12"/>
                    </a:lnTo>
                    <a:lnTo>
                      <a:pt x="2169" y="19"/>
                    </a:lnTo>
                    <a:lnTo>
                      <a:pt x="2181" y="26"/>
                    </a:lnTo>
                    <a:lnTo>
                      <a:pt x="2192" y="34"/>
                    </a:lnTo>
                    <a:lnTo>
                      <a:pt x="2203" y="43"/>
                    </a:lnTo>
                    <a:lnTo>
                      <a:pt x="2212" y="54"/>
                    </a:lnTo>
                    <a:lnTo>
                      <a:pt x="2220" y="65"/>
                    </a:lnTo>
                    <a:lnTo>
                      <a:pt x="2228" y="77"/>
                    </a:lnTo>
                    <a:lnTo>
                      <a:pt x="2234" y="91"/>
                    </a:lnTo>
                    <a:lnTo>
                      <a:pt x="2239" y="104"/>
                    </a:lnTo>
                    <a:lnTo>
                      <a:pt x="2242" y="118"/>
                    </a:lnTo>
                    <a:lnTo>
                      <a:pt x="2245" y="133"/>
                    </a:lnTo>
                    <a:lnTo>
                      <a:pt x="2246" y="147"/>
                    </a:lnTo>
                    <a:lnTo>
                      <a:pt x="2246" y="1612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Line 75">
                <a:extLst>
                  <a:ext uri="{FF2B5EF4-FFF2-40B4-BE49-F238E27FC236}">
                    <a16:creationId xmlns:a16="http://schemas.microsoft.com/office/drawing/2014/main" id="{6C65A987-35C0-B78C-9FC1-CE2154593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87613" y="3107804"/>
                <a:ext cx="288422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reeform 76">
                <a:extLst>
                  <a:ext uri="{FF2B5EF4-FFF2-40B4-BE49-F238E27FC236}">
                    <a16:creationId xmlns:a16="http://schemas.microsoft.com/office/drawing/2014/main" id="{DD7DB43A-137B-476E-5623-A0BD87EAE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9718" y="3046451"/>
                <a:ext cx="144211" cy="61353"/>
              </a:xfrm>
              <a:custGeom>
                <a:avLst/>
                <a:gdLst>
                  <a:gd name="T0" fmla="*/ 682 w 682"/>
                  <a:gd name="T1" fmla="*/ 293 h 293"/>
                  <a:gd name="T2" fmla="*/ 0 w 682"/>
                  <a:gd name="T3" fmla="*/ 293 h 293"/>
                  <a:gd name="T4" fmla="*/ 97 w 682"/>
                  <a:gd name="T5" fmla="*/ 0 h 293"/>
                  <a:gd name="T6" fmla="*/ 585 w 682"/>
                  <a:gd name="T7" fmla="*/ 0 h 293"/>
                  <a:gd name="T8" fmla="*/ 682 w 682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293">
                    <a:moveTo>
                      <a:pt x="682" y="293"/>
                    </a:moveTo>
                    <a:lnTo>
                      <a:pt x="0" y="293"/>
                    </a:lnTo>
                    <a:lnTo>
                      <a:pt x="97" y="0"/>
                    </a:lnTo>
                    <a:lnTo>
                      <a:pt x="585" y="0"/>
                    </a:lnTo>
                    <a:lnTo>
                      <a:pt x="682" y="293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Rectangle 77">
                <a:extLst>
                  <a:ext uri="{FF2B5EF4-FFF2-40B4-BE49-F238E27FC236}">
                    <a16:creationId xmlns:a16="http://schemas.microsoft.com/office/drawing/2014/main" id="{3B32DDAC-38D5-2926-0E54-BE71B9C48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6380" y="2716916"/>
                <a:ext cx="390888" cy="246676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reeform 78">
                <a:extLst>
                  <a:ext uri="{FF2B5EF4-FFF2-40B4-BE49-F238E27FC236}">
                    <a16:creationId xmlns:a16="http://schemas.microsoft.com/office/drawing/2014/main" id="{08460C1C-8B30-E068-5D9F-AF71A5C6D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704" y="2994585"/>
                <a:ext cx="20240" cy="20873"/>
              </a:xfrm>
              <a:custGeom>
                <a:avLst/>
                <a:gdLst>
                  <a:gd name="T0" fmla="*/ 98 w 98"/>
                  <a:gd name="T1" fmla="*/ 48 h 98"/>
                  <a:gd name="T2" fmla="*/ 98 w 98"/>
                  <a:gd name="T3" fmla="*/ 48 h 98"/>
                  <a:gd name="T4" fmla="*/ 97 w 98"/>
                  <a:gd name="T5" fmla="*/ 58 h 98"/>
                  <a:gd name="T6" fmla="*/ 94 w 98"/>
                  <a:gd name="T7" fmla="*/ 68 h 98"/>
                  <a:gd name="T8" fmla="*/ 89 w 98"/>
                  <a:gd name="T9" fmla="*/ 76 h 98"/>
                  <a:gd name="T10" fmla="*/ 84 w 98"/>
                  <a:gd name="T11" fmla="*/ 84 h 98"/>
                  <a:gd name="T12" fmla="*/ 76 w 98"/>
                  <a:gd name="T13" fmla="*/ 89 h 98"/>
                  <a:gd name="T14" fmla="*/ 68 w 98"/>
                  <a:gd name="T15" fmla="*/ 94 h 98"/>
                  <a:gd name="T16" fmla="*/ 58 w 98"/>
                  <a:gd name="T17" fmla="*/ 97 h 98"/>
                  <a:gd name="T18" fmla="*/ 48 w 98"/>
                  <a:gd name="T19" fmla="*/ 98 h 98"/>
                  <a:gd name="T20" fmla="*/ 48 w 98"/>
                  <a:gd name="T21" fmla="*/ 98 h 98"/>
                  <a:gd name="T22" fmla="*/ 40 w 98"/>
                  <a:gd name="T23" fmla="*/ 97 h 98"/>
                  <a:gd name="T24" fmla="*/ 30 w 98"/>
                  <a:gd name="T25" fmla="*/ 94 h 98"/>
                  <a:gd name="T26" fmla="*/ 22 w 98"/>
                  <a:gd name="T27" fmla="*/ 89 h 98"/>
                  <a:gd name="T28" fmla="*/ 14 w 98"/>
                  <a:gd name="T29" fmla="*/ 84 h 98"/>
                  <a:gd name="T30" fmla="*/ 9 w 98"/>
                  <a:gd name="T31" fmla="*/ 76 h 98"/>
                  <a:gd name="T32" fmla="*/ 4 w 98"/>
                  <a:gd name="T33" fmla="*/ 68 h 98"/>
                  <a:gd name="T34" fmla="*/ 1 w 98"/>
                  <a:gd name="T35" fmla="*/ 58 h 98"/>
                  <a:gd name="T36" fmla="*/ 0 w 98"/>
                  <a:gd name="T37" fmla="*/ 48 h 98"/>
                  <a:gd name="T38" fmla="*/ 0 w 98"/>
                  <a:gd name="T39" fmla="*/ 48 h 98"/>
                  <a:gd name="T40" fmla="*/ 1 w 98"/>
                  <a:gd name="T41" fmla="*/ 38 h 98"/>
                  <a:gd name="T42" fmla="*/ 4 w 98"/>
                  <a:gd name="T43" fmla="*/ 30 h 98"/>
                  <a:gd name="T44" fmla="*/ 9 w 98"/>
                  <a:gd name="T45" fmla="*/ 22 h 98"/>
                  <a:gd name="T46" fmla="*/ 14 w 98"/>
                  <a:gd name="T47" fmla="*/ 14 h 98"/>
                  <a:gd name="T48" fmla="*/ 22 w 98"/>
                  <a:gd name="T49" fmla="*/ 9 h 98"/>
                  <a:gd name="T50" fmla="*/ 30 w 98"/>
                  <a:gd name="T51" fmla="*/ 3 h 98"/>
                  <a:gd name="T52" fmla="*/ 40 w 98"/>
                  <a:gd name="T53" fmla="*/ 1 h 98"/>
                  <a:gd name="T54" fmla="*/ 48 w 98"/>
                  <a:gd name="T55" fmla="*/ 0 h 98"/>
                  <a:gd name="T56" fmla="*/ 48 w 98"/>
                  <a:gd name="T57" fmla="*/ 0 h 98"/>
                  <a:gd name="T58" fmla="*/ 58 w 98"/>
                  <a:gd name="T59" fmla="*/ 1 h 98"/>
                  <a:gd name="T60" fmla="*/ 68 w 98"/>
                  <a:gd name="T61" fmla="*/ 3 h 98"/>
                  <a:gd name="T62" fmla="*/ 76 w 98"/>
                  <a:gd name="T63" fmla="*/ 9 h 98"/>
                  <a:gd name="T64" fmla="*/ 84 w 98"/>
                  <a:gd name="T65" fmla="*/ 14 h 98"/>
                  <a:gd name="T66" fmla="*/ 89 w 98"/>
                  <a:gd name="T67" fmla="*/ 22 h 98"/>
                  <a:gd name="T68" fmla="*/ 94 w 98"/>
                  <a:gd name="T69" fmla="*/ 30 h 98"/>
                  <a:gd name="T70" fmla="*/ 97 w 98"/>
                  <a:gd name="T71" fmla="*/ 38 h 98"/>
                  <a:gd name="T72" fmla="*/ 98 w 98"/>
                  <a:gd name="T73" fmla="*/ 48 h 98"/>
                  <a:gd name="T74" fmla="*/ 98 w 98"/>
                  <a:gd name="T75" fmla="*/ 4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8" h="98">
                    <a:moveTo>
                      <a:pt x="98" y="48"/>
                    </a:moveTo>
                    <a:lnTo>
                      <a:pt x="98" y="48"/>
                    </a:lnTo>
                    <a:lnTo>
                      <a:pt x="97" y="58"/>
                    </a:lnTo>
                    <a:lnTo>
                      <a:pt x="94" y="68"/>
                    </a:lnTo>
                    <a:lnTo>
                      <a:pt x="89" y="76"/>
                    </a:lnTo>
                    <a:lnTo>
                      <a:pt x="84" y="84"/>
                    </a:lnTo>
                    <a:lnTo>
                      <a:pt x="76" y="89"/>
                    </a:lnTo>
                    <a:lnTo>
                      <a:pt x="68" y="94"/>
                    </a:lnTo>
                    <a:lnTo>
                      <a:pt x="58" y="97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40" y="97"/>
                    </a:lnTo>
                    <a:lnTo>
                      <a:pt x="30" y="94"/>
                    </a:lnTo>
                    <a:lnTo>
                      <a:pt x="22" y="89"/>
                    </a:lnTo>
                    <a:lnTo>
                      <a:pt x="14" y="84"/>
                    </a:lnTo>
                    <a:lnTo>
                      <a:pt x="9" y="76"/>
                    </a:lnTo>
                    <a:lnTo>
                      <a:pt x="4" y="68"/>
                    </a:lnTo>
                    <a:lnTo>
                      <a:pt x="1" y="5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" y="38"/>
                    </a:lnTo>
                    <a:lnTo>
                      <a:pt x="4" y="30"/>
                    </a:lnTo>
                    <a:lnTo>
                      <a:pt x="9" y="22"/>
                    </a:lnTo>
                    <a:lnTo>
                      <a:pt x="14" y="14"/>
                    </a:lnTo>
                    <a:lnTo>
                      <a:pt x="22" y="9"/>
                    </a:lnTo>
                    <a:lnTo>
                      <a:pt x="30" y="3"/>
                    </a:lnTo>
                    <a:lnTo>
                      <a:pt x="40" y="1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1"/>
                    </a:lnTo>
                    <a:lnTo>
                      <a:pt x="68" y="3"/>
                    </a:lnTo>
                    <a:lnTo>
                      <a:pt x="76" y="9"/>
                    </a:lnTo>
                    <a:lnTo>
                      <a:pt x="84" y="14"/>
                    </a:lnTo>
                    <a:lnTo>
                      <a:pt x="89" y="22"/>
                    </a:lnTo>
                    <a:lnTo>
                      <a:pt x="94" y="30"/>
                    </a:lnTo>
                    <a:lnTo>
                      <a:pt x="97" y="38"/>
                    </a:lnTo>
                    <a:lnTo>
                      <a:pt x="98" y="48"/>
                    </a:lnTo>
                    <a:lnTo>
                      <a:pt x="98" y="48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9" name="Gruppieren 128">
              <a:extLst>
                <a:ext uri="{FF2B5EF4-FFF2-40B4-BE49-F238E27FC236}">
                  <a16:creationId xmlns:a16="http://schemas.microsoft.com/office/drawing/2014/main" id="{A18166FA-0B5C-9C5C-6782-C287DCE4B6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34439" y="2693379"/>
              <a:ext cx="139981" cy="144000"/>
              <a:chOff x="5745163" y="6319838"/>
              <a:chExt cx="331788" cy="341313"/>
            </a:xfrm>
          </p:grpSpPr>
          <p:sp>
            <p:nvSpPr>
              <p:cNvPr id="130" name="Oval 564">
                <a:extLst>
                  <a:ext uri="{FF2B5EF4-FFF2-40B4-BE49-F238E27FC236}">
                    <a16:creationId xmlns:a16="http://schemas.microsoft.com/office/drawing/2014/main" id="{E71A018D-FC92-0FE5-561C-C2B8DF455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5163" y="6319838"/>
                <a:ext cx="331788" cy="341313"/>
              </a:xfrm>
              <a:prstGeom prst="ellips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Line 565">
                <a:extLst>
                  <a:ext uri="{FF2B5EF4-FFF2-40B4-BE49-F238E27FC236}">
                    <a16:creationId xmlns:a16="http://schemas.microsoft.com/office/drawing/2014/main" id="{06086009-70F8-1998-2417-6140C7F7F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5813" y="6599238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reeform 566">
                <a:extLst>
                  <a:ext uri="{FF2B5EF4-FFF2-40B4-BE49-F238E27FC236}">
                    <a16:creationId xmlns:a16="http://schemas.microsoft.com/office/drawing/2014/main" id="{EA1AC839-E01E-02FC-8091-98660B17A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688" y="6459538"/>
                <a:ext cx="30163" cy="131763"/>
              </a:xfrm>
              <a:custGeom>
                <a:avLst/>
                <a:gdLst>
                  <a:gd name="T0" fmla="*/ 0 w 19"/>
                  <a:gd name="T1" fmla="*/ 0 h 83"/>
                  <a:gd name="T2" fmla="*/ 19 w 19"/>
                  <a:gd name="T3" fmla="*/ 0 h 83"/>
                  <a:gd name="T4" fmla="*/ 19 w 19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83">
                    <a:moveTo>
                      <a:pt x="0" y="0"/>
                    </a:moveTo>
                    <a:lnTo>
                      <a:pt x="19" y="0"/>
                    </a:lnTo>
                    <a:lnTo>
                      <a:pt x="19" y="83"/>
                    </a:lnTo>
                  </a:path>
                </a:pathLst>
              </a:cu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Oval 567">
                <a:extLst>
                  <a:ext uri="{FF2B5EF4-FFF2-40B4-BE49-F238E27FC236}">
                    <a16:creationId xmlns:a16="http://schemas.microsoft.com/office/drawing/2014/main" id="{2A43FDE4-CF31-DF9B-3229-DDD7A0FA4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5975" y="6389688"/>
                <a:ext cx="15875" cy="15875"/>
              </a:xfrm>
              <a:prstGeom prst="ellipse">
                <a:avLst/>
              </a:prstGeom>
              <a:noFill/>
              <a:ln w="12700" cap="flat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EACEA001-198E-5C4D-170B-148D503CBB90}"/>
              </a:ext>
            </a:extLst>
          </p:cNvPr>
          <p:cNvGrpSpPr>
            <a:grpSpLocks noChangeAspect="1"/>
          </p:cNvGrpSpPr>
          <p:nvPr/>
        </p:nvGrpSpPr>
        <p:grpSpPr>
          <a:xfrm>
            <a:off x="1155932" y="3477127"/>
            <a:ext cx="324002" cy="323437"/>
            <a:chOff x="10098088" y="3979863"/>
            <a:chExt cx="911225" cy="909637"/>
          </a:xfrm>
        </p:grpSpPr>
        <p:sp>
          <p:nvSpPr>
            <p:cNvPr id="140" name="Freeform 227">
              <a:extLst>
                <a:ext uri="{FF2B5EF4-FFF2-40B4-BE49-F238E27FC236}">
                  <a16:creationId xmlns:a16="http://schemas.microsoft.com/office/drawing/2014/main" id="{DF32364C-4FF0-B864-85EA-206D3CF66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228">
              <a:extLst>
                <a:ext uri="{FF2B5EF4-FFF2-40B4-BE49-F238E27FC236}">
                  <a16:creationId xmlns:a16="http://schemas.microsoft.com/office/drawing/2014/main" id="{4B359EC1-A91D-DD25-A573-7A6E79CAA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229">
              <a:extLst>
                <a:ext uri="{FF2B5EF4-FFF2-40B4-BE49-F238E27FC236}">
                  <a16:creationId xmlns:a16="http://schemas.microsoft.com/office/drawing/2014/main" id="{C0CCAD5D-B0B9-B44D-059D-66C6B794D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230">
              <a:extLst>
                <a:ext uri="{FF2B5EF4-FFF2-40B4-BE49-F238E27FC236}">
                  <a16:creationId xmlns:a16="http://schemas.microsoft.com/office/drawing/2014/main" id="{A4470CC4-24C4-254E-BE2C-5F7898A06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231">
              <a:extLst>
                <a:ext uri="{FF2B5EF4-FFF2-40B4-BE49-F238E27FC236}">
                  <a16:creationId xmlns:a16="http://schemas.microsoft.com/office/drawing/2014/main" id="{821F5F59-E8E3-1A1D-9F1B-B783B9D30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70122431-29DB-3B91-669E-6B3E3E1E842A}"/>
              </a:ext>
            </a:extLst>
          </p:cNvPr>
          <p:cNvGrpSpPr>
            <a:grpSpLocks noChangeAspect="1"/>
          </p:cNvGrpSpPr>
          <p:nvPr/>
        </p:nvGrpSpPr>
        <p:grpSpPr>
          <a:xfrm>
            <a:off x="1173014" y="2759621"/>
            <a:ext cx="310905" cy="270476"/>
            <a:chOff x="5661026" y="5024438"/>
            <a:chExt cx="1220788" cy="1062038"/>
          </a:xfrm>
        </p:grpSpPr>
        <p:sp>
          <p:nvSpPr>
            <p:cNvPr id="146" name="Freeform 149">
              <a:extLst>
                <a:ext uri="{FF2B5EF4-FFF2-40B4-BE49-F238E27FC236}">
                  <a16:creationId xmlns:a16="http://schemas.microsoft.com/office/drawing/2014/main" id="{41C5A6BE-1C5E-5497-0836-BEE99A2C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026" y="5024438"/>
              <a:ext cx="636588" cy="1062038"/>
            </a:xfrm>
            <a:custGeom>
              <a:avLst/>
              <a:gdLst>
                <a:gd name="T0" fmla="*/ 166 w 401"/>
                <a:gd name="T1" fmla="*/ 234 h 669"/>
                <a:gd name="T2" fmla="*/ 49 w 401"/>
                <a:gd name="T3" fmla="*/ 234 h 669"/>
                <a:gd name="T4" fmla="*/ 49 w 401"/>
                <a:gd name="T5" fmla="*/ 234 h 669"/>
                <a:gd name="T6" fmla="*/ 39 w 401"/>
                <a:gd name="T7" fmla="*/ 236 h 669"/>
                <a:gd name="T8" fmla="*/ 29 w 401"/>
                <a:gd name="T9" fmla="*/ 239 h 669"/>
                <a:gd name="T10" fmla="*/ 21 w 401"/>
                <a:gd name="T11" fmla="*/ 243 h 669"/>
                <a:gd name="T12" fmla="*/ 14 w 401"/>
                <a:gd name="T13" fmla="*/ 248 h 669"/>
                <a:gd name="T14" fmla="*/ 8 w 401"/>
                <a:gd name="T15" fmla="*/ 257 h 669"/>
                <a:gd name="T16" fmla="*/ 3 w 401"/>
                <a:gd name="T17" fmla="*/ 265 h 669"/>
                <a:gd name="T18" fmla="*/ 0 w 401"/>
                <a:gd name="T19" fmla="*/ 274 h 669"/>
                <a:gd name="T20" fmla="*/ 0 w 401"/>
                <a:gd name="T21" fmla="*/ 284 h 669"/>
                <a:gd name="T22" fmla="*/ 0 w 401"/>
                <a:gd name="T23" fmla="*/ 385 h 669"/>
                <a:gd name="T24" fmla="*/ 0 w 401"/>
                <a:gd name="T25" fmla="*/ 385 h 669"/>
                <a:gd name="T26" fmla="*/ 0 w 401"/>
                <a:gd name="T27" fmla="*/ 395 h 669"/>
                <a:gd name="T28" fmla="*/ 3 w 401"/>
                <a:gd name="T29" fmla="*/ 404 h 669"/>
                <a:gd name="T30" fmla="*/ 8 w 401"/>
                <a:gd name="T31" fmla="*/ 412 h 669"/>
                <a:gd name="T32" fmla="*/ 14 w 401"/>
                <a:gd name="T33" fmla="*/ 421 h 669"/>
                <a:gd name="T34" fmla="*/ 21 w 401"/>
                <a:gd name="T35" fmla="*/ 426 h 669"/>
                <a:gd name="T36" fmla="*/ 29 w 401"/>
                <a:gd name="T37" fmla="*/ 431 h 669"/>
                <a:gd name="T38" fmla="*/ 39 w 401"/>
                <a:gd name="T39" fmla="*/ 433 h 669"/>
                <a:gd name="T40" fmla="*/ 49 w 401"/>
                <a:gd name="T41" fmla="*/ 435 h 669"/>
                <a:gd name="T42" fmla="*/ 166 w 401"/>
                <a:gd name="T43" fmla="*/ 435 h 669"/>
                <a:gd name="T44" fmla="*/ 401 w 401"/>
                <a:gd name="T45" fmla="*/ 669 h 669"/>
                <a:gd name="T46" fmla="*/ 401 w 401"/>
                <a:gd name="T47" fmla="*/ 0 h 669"/>
                <a:gd name="T48" fmla="*/ 166 w 401"/>
                <a:gd name="T49" fmla="*/ 234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669">
                  <a:moveTo>
                    <a:pt x="166" y="234"/>
                  </a:moveTo>
                  <a:lnTo>
                    <a:pt x="49" y="234"/>
                  </a:lnTo>
                  <a:lnTo>
                    <a:pt x="49" y="234"/>
                  </a:lnTo>
                  <a:lnTo>
                    <a:pt x="39" y="236"/>
                  </a:lnTo>
                  <a:lnTo>
                    <a:pt x="29" y="239"/>
                  </a:lnTo>
                  <a:lnTo>
                    <a:pt x="21" y="243"/>
                  </a:lnTo>
                  <a:lnTo>
                    <a:pt x="14" y="248"/>
                  </a:lnTo>
                  <a:lnTo>
                    <a:pt x="8" y="257"/>
                  </a:lnTo>
                  <a:lnTo>
                    <a:pt x="3" y="265"/>
                  </a:lnTo>
                  <a:lnTo>
                    <a:pt x="0" y="274"/>
                  </a:lnTo>
                  <a:lnTo>
                    <a:pt x="0" y="284"/>
                  </a:lnTo>
                  <a:lnTo>
                    <a:pt x="0" y="385"/>
                  </a:lnTo>
                  <a:lnTo>
                    <a:pt x="0" y="385"/>
                  </a:lnTo>
                  <a:lnTo>
                    <a:pt x="0" y="395"/>
                  </a:lnTo>
                  <a:lnTo>
                    <a:pt x="3" y="404"/>
                  </a:lnTo>
                  <a:lnTo>
                    <a:pt x="8" y="412"/>
                  </a:lnTo>
                  <a:lnTo>
                    <a:pt x="14" y="421"/>
                  </a:lnTo>
                  <a:lnTo>
                    <a:pt x="21" y="426"/>
                  </a:lnTo>
                  <a:lnTo>
                    <a:pt x="29" y="431"/>
                  </a:lnTo>
                  <a:lnTo>
                    <a:pt x="39" y="433"/>
                  </a:lnTo>
                  <a:lnTo>
                    <a:pt x="49" y="435"/>
                  </a:lnTo>
                  <a:lnTo>
                    <a:pt x="166" y="435"/>
                  </a:lnTo>
                  <a:lnTo>
                    <a:pt x="401" y="669"/>
                  </a:lnTo>
                  <a:lnTo>
                    <a:pt x="401" y="0"/>
                  </a:lnTo>
                  <a:lnTo>
                    <a:pt x="166" y="234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50">
              <a:extLst>
                <a:ext uri="{FF2B5EF4-FFF2-40B4-BE49-F238E27FC236}">
                  <a16:creationId xmlns:a16="http://schemas.microsoft.com/office/drawing/2014/main" id="{A9A64BDA-61CD-A152-27FB-6A337D525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076" y="5129213"/>
              <a:ext cx="185738" cy="852488"/>
            </a:xfrm>
            <a:custGeom>
              <a:avLst/>
              <a:gdLst>
                <a:gd name="T0" fmla="*/ 0 w 117"/>
                <a:gd name="T1" fmla="*/ 0 h 537"/>
                <a:gd name="T2" fmla="*/ 0 w 117"/>
                <a:gd name="T3" fmla="*/ 0 h 537"/>
                <a:gd name="T4" fmla="*/ 14 w 117"/>
                <a:gd name="T5" fmla="*/ 14 h 537"/>
                <a:gd name="T6" fmla="*/ 28 w 117"/>
                <a:gd name="T7" fmla="*/ 27 h 537"/>
                <a:gd name="T8" fmla="*/ 40 w 117"/>
                <a:gd name="T9" fmla="*/ 43 h 537"/>
                <a:gd name="T10" fmla="*/ 52 w 117"/>
                <a:gd name="T11" fmla="*/ 57 h 537"/>
                <a:gd name="T12" fmla="*/ 62 w 117"/>
                <a:gd name="T13" fmla="*/ 72 h 537"/>
                <a:gd name="T14" fmla="*/ 72 w 117"/>
                <a:gd name="T15" fmla="*/ 89 h 537"/>
                <a:gd name="T16" fmla="*/ 81 w 117"/>
                <a:gd name="T17" fmla="*/ 106 h 537"/>
                <a:gd name="T18" fmla="*/ 89 w 117"/>
                <a:gd name="T19" fmla="*/ 123 h 537"/>
                <a:gd name="T20" fmla="*/ 95 w 117"/>
                <a:gd name="T21" fmla="*/ 140 h 537"/>
                <a:gd name="T22" fmla="*/ 102 w 117"/>
                <a:gd name="T23" fmla="*/ 158 h 537"/>
                <a:gd name="T24" fmla="*/ 106 w 117"/>
                <a:gd name="T25" fmla="*/ 175 h 537"/>
                <a:gd name="T26" fmla="*/ 110 w 117"/>
                <a:gd name="T27" fmla="*/ 194 h 537"/>
                <a:gd name="T28" fmla="*/ 113 w 117"/>
                <a:gd name="T29" fmla="*/ 212 h 537"/>
                <a:gd name="T30" fmla="*/ 116 w 117"/>
                <a:gd name="T31" fmla="*/ 232 h 537"/>
                <a:gd name="T32" fmla="*/ 117 w 117"/>
                <a:gd name="T33" fmla="*/ 250 h 537"/>
                <a:gd name="T34" fmla="*/ 117 w 117"/>
                <a:gd name="T35" fmla="*/ 269 h 537"/>
                <a:gd name="T36" fmla="*/ 117 w 117"/>
                <a:gd name="T37" fmla="*/ 287 h 537"/>
                <a:gd name="T38" fmla="*/ 116 w 117"/>
                <a:gd name="T39" fmla="*/ 307 h 537"/>
                <a:gd name="T40" fmla="*/ 113 w 117"/>
                <a:gd name="T41" fmla="*/ 325 h 537"/>
                <a:gd name="T42" fmla="*/ 110 w 117"/>
                <a:gd name="T43" fmla="*/ 343 h 537"/>
                <a:gd name="T44" fmla="*/ 106 w 117"/>
                <a:gd name="T45" fmla="*/ 362 h 537"/>
                <a:gd name="T46" fmla="*/ 102 w 117"/>
                <a:gd name="T47" fmla="*/ 379 h 537"/>
                <a:gd name="T48" fmla="*/ 95 w 117"/>
                <a:gd name="T49" fmla="*/ 397 h 537"/>
                <a:gd name="T50" fmla="*/ 88 w 117"/>
                <a:gd name="T51" fmla="*/ 414 h 537"/>
                <a:gd name="T52" fmla="*/ 81 w 117"/>
                <a:gd name="T53" fmla="*/ 431 h 537"/>
                <a:gd name="T54" fmla="*/ 72 w 117"/>
                <a:gd name="T55" fmla="*/ 448 h 537"/>
                <a:gd name="T56" fmla="*/ 62 w 117"/>
                <a:gd name="T57" fmla="*/ 465 h 537"/>
                <a:gd name="T58" fmla="*/ 52 w 117"/>
                <a:gd name="T59" fmla="*/ 480 h 537"/>
                <a:gd name="T60" fmla="*/ 40 w 117"/>
                <a:gd name="T61" fmla="*/ 494 h 537"/>
                <a:gd name="T62" fmla="*/ 28 w 117"/>
                <a:gd name="T63" fmla="*/ 510 h 537"/>
                <a:gd name="T64" fmla="*/ 14 w 117"/>
                <a:gd name="T65" fmla="*/ 523 h 537"/>
                <a:gd name="T66" fmla="*/ 0 w 117"/>
                <a:gd name="T6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537">
                  <a:moveTo>
                    <a:pt x="0" y="0"/>
                  </a:moveTo>
                  <a:lnTo>
                    <a:pt x="0" y="0"/>
                  </a:lnTo>
                  <a:lnTo>
                    <a:pt x="14" y="14"/>
                  </a:lnTo>
                  <a:lnTo>
                    <a:pt x="28" y="27"/>
                  </a:lnTo>
                  <a:lnTo>
                    <a:pt x="40" y="43"/>
                  </a:lnTo>
                  <a:lnTo>
                    <a:pt x="52" y="57"/>
                  </a:lnTo>
                  <a:lnTo>
                    <a:pt x="62" y="72"/>
                  </a:lnTo>
                  <a:lnTo>
                    <a:pt x="72" y="89"/>
                  </a:lnTo>
                  <a:lnTo>
                    <a:pt x="81" y="106"/>
                  </a:lnTo>
                  <a:lnTo>
                    <a:pt x="89" y="123"/>
                  </a:lnTo>
                  <a:lnTo>
                    <a:pt x="95" y="140"/>
                  </a:lnTo>
                  <a:lnTo>
                    <a:pt x="102" y="158"/>
                  </a:lnTo>
                  <a:lnTo>
                    <a:pt x="106" y="175"/>
                  </a:lnTo>
                  <a:lnTo>
                    <a:pt x="110" y="194"/>
                  </a:lnTo>
                  <a:lnTo>
                    <a:pt x="113" y="212"/>
                  </a:lnTo>
                  <a:lnTo>
                    <a:pt x="116" y="232"/>
                  </a:lnTo>
                  <a:lnTo>
                    <a:pt x="117" y="250"/>
                  </a:lnTo>
                  <a:lnTo>
                    <a:pt x="117" y="269"/>
                  </a:lnTo>
                  <a:lnTo>
                    <a:pt x="117" y="287"/>
                  </a:lnTo>
                  <a:lnTo>
                    <a:pt x="116" y="307"/>
                  </a:lnTo>
                  <a:lnTo>
                    <a:pt x="113" y="325"/>
                  </a:lnTo>
                  <a:lnTo>
                    <a:pt x="110" y="343"/>
                  </a:lnTo>
                  <a:lnTo>
                    <a:pt x="106" y="362"/>
                  </a:lnTo>
                  <a:lnTo>
                    <a:pt x="102" y="379"/>
                  </a:lnTo>
                  <a:lnTo>
                    <a:pt x="95" y="397"/>
                  </a:lnTo>
                  <a:lnTo>
                    <a:pt x="88" y="414"/>
                  </a:lnTo>
                  <a:lnTo>
                    <a:pt x="81" y="431"/>
                  </a:lnTo>
                  <a:lnTo>
                    <a:pt x="72" y="448"/>
                  </a:lnTo>
                  <a:lnTo>
                    <a:pt x="62" y="465"/>
                  </a:lnTo>
                  <a:lnTo>
                    <a:pt x="52" y="480"/>
                  </a:lnTo>
                  <a:lnTo>
                    <a:pt x="40" y="494"/>
                  </a:lnTo>
                  <a:lnTo>
                    <a:pt x="28" y="510"/>
                  </a:lnTo>
                  <a:lnTo>
                    <a:pt x="14" y="523"/>
                  </a:ln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51">
              <a:extLst>
                <a:ext uri="{FF2B5EF4-FFF2-40B4-BE49-F238E27FC236}">
                  <a16:creationId xmlns:a16="http://schemas.microsoft.com/office/drawing/2014/main" id="{9CC406E5-28C6-E59A-3307-BDE5A225E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3" y="5237163"/>
              <a:ext cx="158750" cy="636588"/>
            </a:xfrm>
            <a:custGeom>
              <a:avLst/>
              <a:gdLst>
                <a:gd name="T0" fmla="*/ 0 w 100"/>
                <a:gd name="T1" fmla="*/ 0 h 401"/>
                <a:gd name="T2" fmla="*/ 0 w 100"/>
                <a:gd name="T3" fmla="*/ 0 h 401"/>
                <a:gd name="T4" fmla="*/ 22 w 100"/>
                <a:gd name="T5" fmla="*/ 21 h 401"/>
                <a:gd name="T6" fmla="*/ 44 w 100"/>
                <a:gd name="T7" fmla="*/ 44 h 401"/>
                <a:gd name="T8" fmla="*/ 60 w 100"/>
                <a:gd name="T9" fmla="*/ 68 h 401"/>
                <a:gd name="T10" fmla="*/ 75 w 100"/>
                <a:gd name="T11" fmla="*/ 93 h 401"/>
                <a:gd name="T12" fmla="*/ 86 w 100"/>
                <a:gd name="T13" fmla="*/ 119 h 401"/>
                <a:gd name="T14" fmla="*/ 93 w 100"/>
                <a:gd name="T15" fmla="*/ 145 h 401"/>
                <a:gd name="T16" fmla="*/ 97 w 100"/>
                <a:gd name="T17" fmla="*/ 172 h 401"/>
                <a:gd name="T18" fmla="*/ 100 w 100"/>
                <a:gd name="T19" fmla="*/ 201 h 401"/>
                <a:gd name="T20" fmla="*/ 97 w 100"/>
                <a:gd name="T21" fmla="*/ 227 h 401"/>
                <a:gd name="T22" fmla="*/ 93 w 100"/>
                <a:gd name="T23" fmla="*/ 254 h 401"/>
                <a:gd name="T24" fmla="*/ 86 w 100"/>
                <a:gd name="T25" fmla="*/ 281 h 401"/>
                <a:gd name="T26" fmla="*/ 75 w 100"/>
                <a:gd name="T27" fmla="*/ 308 h 401"/>
                <a:gd name="T28" fmla="*/ 60 w 100"/>
                <a:gd name="T29" fmla="*/ 333 h 401"/>
                <a:gd name="T30" fmla="*/ 44 w 100"/>
                <a:gd name="T31" fmla="*/ 357 h 401"/>
                <a:gd name="T32" fmla="*/ 24 w 100"/>
                <a:gd name="T33" fmla="*/ 380 h 401"/>
                <a:gd name="T34" fmla="*/ 0 w 100"/>
                <a:gd name="T35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401">
                  <a:moveTo>
                    <a:pt x="0" y="0"/>
                  </a:moveTo>
                  <a:lnTo>
                    <a:pt x="0" y="0"/>
                  </a:lnTo>
                  <a:lnTo>
                    <a:pt x="22" y="21"/>
                  </a:lnTo>
                  <a:lnTo>
                    <a:pt x="44" y="44"/>
                  </a:lnTo>
                  <a:lnTo>
                    <a:pt x="60" y="68"/>
                  </a:lnTo>
                  <a:lnTo>
                    <a:pt x="75" y="93"/>
                  </a:lnTo>
                  <a:lnTo>
                    <a:pt x="86" y="119"/>
                  </a:lnTo>
                  <a:lnTo>
                    <a:pt x="93" y="145"/>
                  </a:lnTo>
                  <a:lnTo>
                    <a:pt x="97" y="172"/>
                  </a:lnTo>
                  <a:lnTo>
                    <a:pt x="100" y="201"/>
                  </a:lnTo>
                  <a:lnTo>
                    <a:pt x="97" y="227"/>
                  </a:lnTo>
                  <a:lnTo>
                    <a:pt x="93" y="254"/>
                  </a:lnTo>
                  <a:lnTo>
                    <a:pt x="86" y="281"/>
                  </a:lnTo>
                  <a:lnTo>
                    <a:pt x="75" y="308"/>
                  </a:lnTo>
                  <a:lnTo>
                    <a:pt x="60" y="333"/>
                  </a:lnTo>
                  <a:lnTo>
                    <a:pt x="44" y="357"/>
                  </a:lnTo>
                  <a:lnTo>
                    <a:pt x="24" y="380"/>
                  </a:lnTo>
                  <a:lnTo>
                    <a:pt x="0" y="401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52">
              <a:extLst>
                <a:ext uri="{FF2B5EF4-FFF2-40B4-BE49-F238E27FC236}">
                  <a16:creationId xmlns:a16="http://schemas.microsoft.com/office/drawing/2014/main" id="{D6716224-EE3F-755E-A301-2D59CEEF4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5368925"/>
              <a:ext cx="107950" cy="373063"/>
            </a:xfrm>
            <a:custGeom>
              <a:avLst/>
              <a:gdLst>
                <a:gd name="T0" fmla="*/ 0 w 68"/>
                <a:gd name="T1" fmla="*/ 0 h 235"/>
                <a:gd name="T2" fmla="*/ 0 w 68"/>
                <a:gd name="T3" fmla="*/ 0 h 235"/>
                <a:gd name="T4" fmla="*/ 17 w 68"/>
                <a:gd name="T5" fmla="*/ 13 h 235"/>
                <a:gd name="T6" fmla="*/ 30 w 68"/>
                <a:gd name="T7" fmla="*/ 26 h 235"/>
                <a:gd name="T8" fmla="*/ 41 w 68"/>
                <a:gd name="T9" fmla="*/ 41 h 235"/>
                <a:gd name="T10" fmla="*/ 51 w 68"/>
                <a:gd name="T11" fmla="*/ 55 h 235"/>
                <a:gd name="T12" fmla="*/ 58 w 68"/>
                <a:gd name="T13" fmla="*/ 71 h 235"/>
                <a:gd name="T14" fmla="*/ 64 w 68"/>
                <a:gd name="T15" fmla="*/ 86 h 235"/>
                <a:gd name="T16" fmla="*/ 66 w 68"/>
                <a:gd name="T17" fmla="*/ 102 h 235"/>
                <a:gd name="T18" fmla="*/ 68 w 68"/>
                <a:gd name="T19" fmla="*/ 118 h 235"/>
                <a:gd name="T20" fmla="*/ 66 w 68"/>
                <a:gd name="T21" fmla="*/ 133 h 235"/>
                <a:gd name="T22" fmla="*/ 64 w 68"/>
                <a:gd name="T23" fmla="*/ 149 h 235"/>
                <a:gd name="T24" fmla="*/ 58 w 68"/>
                <a:gd name="T25" fmla="*/ 164 h 235"/>
                <a:gd name="T26" fmla="*/ 51 w 68"/>
                <a:gd name="T27" fmla="*/ 180 h 235"/>
                <a:gd name="T28" fmla="*/ 41 w 68"/>
                <a:gd name="T29" fmla="*/ 195 h 235"/>
                <a:gd name="T30" fmla="*/ 30 w 68"/>
                <a:gd name="T31" fmla="*/ 209 h 235"/>
                <a:gd name="T32" fmla="*/ 17 w 68"/>
                <a:gd name="T33" fmla="*/ 222 h 235"/>
                <a:gd name="T34" fmla="*/ 0 w 68"/>
                <a:gd name="T3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235">
                  <a:moveTo>
                    <a:pt x="0" y="0"/>
                  </a:moveTo>
                  <a:lnTo>
                    <a:pt x="0" y="0"/>
                  </a:lnTo>
                  <a:lnTo>
                    <a:pt x="17" y="13"/>
                  </a:lnTo>
                  <a:lnTo>
                    <a:pt x="30" y="26"/>
                  </a:lnTo>
                  <a:lnTo>
                    <a:pt x="41" y="41"/>
                  </a:lnTo>
                  <a:lnTo>
                    <a:pt x="51" y="55"/>
                  </a:lnTo>
                  <a:lnTo>
                    <a:pt x="58" y="71"/>
                  </a:lnTo>
                  <a:lnTo>
                    <a:pt x="64" y="86"/>
                  </a:lnTo>
                  <a:lnTo>
                    <a:pt x="66" y="102"/>
                  </a:lnTo>
                  <a:lnTo>
                    <a:pt x="68" y="118"/>
                  </a:lnTo>
                  <a:lnTo>
                    <a:pt x="66" y="133"/>
                  </a:lnTo>
                  <a:lnTo>
                    <a:pt x="64" y="149"/>
                  </a:lnTo>
                  <a:lnTo>
                    <a:pt x="58" y="164"/>
                  </a:lnTo>
                  <a:lnTo>
                    <a:pt x="51" y="180"/>
                  </a:lnTo>
                  <a:lnTo>
                    <a:pt x="41" y="195"/>
                  </a:lnTo>
                  <a:lnTo>
                    <a:pt x="30" y="209"/>
                  </a:lnTo>
                  <a:lnTo>
                    <a:pt x="17" y="222"/>
                  </a:lnTo>
                  <a:lnTo>
                    <a:pt x="0" y="235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0683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E130-1482-E96A-4668-28AA3C39B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A0584A3-8114-D758-9869-4486A1234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B8D8B85-70E4-CB8F-4365-79C4E6D6B183}"/>
              </a:ext>
            </a:extLst>
          </p:cNvPr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Inhaltsplatzhalter 2">
            <a:extLst>
              <a:ext uri="{FF2B5EF4-FFF2-40B4-BE49-F238E27FC236}">
                <a16:creationId xmlns:a16="http://schemas.microsoft.com/office/drawing/2014/main" id="{55ACB721-E544-5232-C456-6E34EFF0ACF8}"/>
              </a:ext>
            </a:extLst>
          </p:cNvPr>
          <p:cNvSpPr txBox="1">
            <a:spLocks/>
          </p:cNvSpPr>
          <p:nvPr/>
        </p:nvSpPr>
        <p:spPr>
          <a:xfrm>
            <a:off x="993941" y="2916792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060B5EB9-1C46-D153-09CC-FD2BD3B14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grpSp>
        <p:nvGrpSpPr>
          <p:cNvPr id="101" name="Gruppieren 100">
            <a:extLst>
              <a:ext uri="{FF2B5EF4-FFF2-40B4-BE49-F238E27FC236}">
                <a16:creationId xmlns:a16="http://schemas.microsoft.com/office/drawing/2014/main" id="{0BF3CCE5-D5C6-C835-3BF8-ABDDA715F90D}"/>
              </a:ext>
            </a:extLst>
          </p:cNvPr>
          <p:cNvGrpSpPr>
            <a:grpSpLocks noChangeAspect="1"/>
          </p:cNvGrpSpPr>
          <p:nvPr/>
        </p:nvGrpSpPr>
        <p:grpSpPr>
          <a:xfrm>
            <a:off x="2906895" y="2653564"/>
            <a:ext cx="530125" cy="529201"/>
            <a:chOff x="10098088" y="3979863"/>
            <a:chExt cx="911225" cy="909637"/>
          </a:xfrm>
        </p:grpSpPr>
        <p:sp>
          <p:nvSpPr>
            <p:cNvPr id="102" name="Freeform 227">
              <a:extLst>
                <a:ext uri="{FF2B5EF4-FFF2-40B4-BE49-F238E27FC236}">
                  <a16:creationId xmlns:a16="http://schemas.microsoft.com/office/drawing/2014/main" id="{B47AAD54-CBA4-59CD-C92E-5AB502C7D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228">
              <a:extLst>
                <a:ext uri="{FF2B5EF4-FFF2-40B4-BE49-F238E27FC236}">
                  <a16:creationId xmlns:a16="http://schemas.microsoft.com/office/drawing/2014/main" id="{7F1FBC4B-944E-17CB-3752-A9E95C986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229">
              <a:extLst>
                <a:ext uri="{FF2B5EF4-FFF2-40B4-BE49-F238E27FC236}">
                  <a16:creationId xmlns:a16="http://schemas.microsoft.com/office/drawing/2014/main" id="{07844DF4-8A80-D3A6-2F50-C7C580253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30">
              <a:extLst>
                <a:ext uri="{FF2B5EF4-FFF2-40B4-BE49-F238E27FC236}">
                  <a16:creationId xmlns:a16="http://schemas.microsoft.com/office/drawing/2014/main" id="{F22EA364-8A6F-C04F-F9EC-7C19FA682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1">
              <a:extLst>
                <a:ext uri="{FF2B5EF4-FFF2-40B4-BE49-F238E27FC236}">
                  <a16:creationId xmlns:a16="http://schemas.microsoft.com/office/drawing/2014/main" id="{11BBC53F-FA2F-81D8-23EA-A55D55FE5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7" name="Inhaltsplatzhalter 2">
            <a:extLst>
              <a:ext uri="{FF2B5EF4-FFF2-40B4-BE49-F238E27FC236}">
                <a16:creationId xmlns:a16="http://schemas.microsoft.com/office/drawing/2014/main" id="{36B2E9B9-800C-2014-B4A8-E4BCC28901B6}"/>
              </a:ext>
            </a:extLst>
          </p:cNvPr>
          <p:cNvSpPr txBox="1">
            <a:spLocks/>
          </p:cNvSpPr>
          <p:nvPr/>
        </p:nvSpPr>
        <p:spPr>
          <a:xfrm>
            <a:off x="734469" y="3254588"/>
            <a:ext cx="4886158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None/>
              <a:defRPr/>
            </a:pPr>
            <a:r>
              <a:rPr lang="en-US" sz="1600" b="1">
                <a:solidFill>
                  <a:srgbClr val="0074AA"/>
                </a:solidFill>
              </a:rPr>
              <a:t>Visit our Scholarship Landing Page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lang="en-US" sz="1600">
                <a:solidFill>
                  <a:srgbClr val="002D64"/>
                </a:solidFill>
              </a:rPr>
              <a:t>You can find all information including a comprehensive FAQ section on our Website: </a:t>
            </a:r>
            <a:r>
              <a:rPr lang="en-US" sz="1600">
                <a:solidFill>
                  <a:srgbClr val="002D64"/>
                </a:solidFill>
                <a:hlinkClick r:id="rId5"/>
              </a:rPr>
              <a:t>https://www.bertelsmann-university.com/</a:t>
            </a:r>
            <a:br>
              <a:rPr lang="en-US" sz="1600">
                <a:solidFill>
                  <a:srgbClr val="002D64"/>
                </a:solidFill>
                <a:hlinkClick r:id="rId5"/>
              </a:rPr>
            </a:br>
            <a:r>
              <a:rPr lang="en-US" sz="1600">
                <a:solidFill>
                  <a:srgbClr val="002D64"/>
                </a:solidFill>
                <a:hlinkClick r:id="rId5"/>
              </a:rPr>
              <a:t>scholarship-program.html</a:t>
            </a:r>
            <a:endParaRPr lang="en-US" sz="1600">
              <a:solidFill>
                <a:srgbClr val="002D64"/>
              </a:solidFill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4C41AB52-C151-F8F2-DBCA-16CB100C1D31}"/>
              </a:ext>
            </a:extLst>
          </p:cNvPr>
          <p:cNvSpPr/>
          <p:nvPr/>
        </p:nvSpPr>
        <p:spPr>
          <a:xfrm>
            <a:off x="1065950" y="1227878"/>
            <a:ext cx="31774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steps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1A458235-09C5-FA85-4904-A182ED436336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8F0BFC0-B36D-5956-D439-6C919650E998}"/>
              </a:ext>
            </a:extLst>
          </p:cNvPr>
          <p:cNvSpPr txBox="1">
            <a:spLocks/>
          </p:cNvSpPr>
          <p:nvPr/>
        </p:nvSpPr>
        <p:spPr>
          <a:xfrm>
            <a:off x="695400" y="5460973"/>
            <a:ext cx="10801200" cy="5081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Aft>
                <a:spcPts val="600"/>
              </a:spcAft>
              <a:buClr>
                <a:srgbClr val="002D64"/>
              </a:buClr>
              <a:buNone/>
              <a:defRPr/>
            </a:pPr>
            <a:r>
              <a:rPr lang="en-US" sz="2800" b="1">
                <a:solidFill>
                  <a:srgbClr val="0074AA"/>
                </a:solidFill>
                <a:latin typeface="Arial"/>
              </a:rPr>
              <a:t>Submit your Application before November 30, 2025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723151B-3884-8278-7FA3-D6A687642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802" y="2144237"/>
            <a:ext cx="4436623" cy="22207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ED92F6F-7231-80E4-CB58-CA31DD259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582" y="3305004"/>
            <a:ext cx="2168843" cy="200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28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8C69AEC0-7B41-4F5D-1A3E-D7BFD1D3E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en-US" sz="2000" b="1">
                <a:solidFill>
                  <a:srgbClr val="002D64"/>
                </a:solidFill>
                <a:latin typeface="Arial"/>
              </a:rPr>
              <a:t>Q&amp;A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BC4571B-9F97-43AB-A313-2737501540BB}"/>
              </a:ext>
            </a:extLst>
          </p:cNvPr>
          <p:cNvSpPr txBox="1"/>
          <p:nvPr/>
        </p:nvSpPr>
        <p:spPr>
          <a:xfrm>
            <a:off x="993942" y="2756736"/>
            <a:ext cx="10247482" cy="9985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</a:t>
            </a:r>
          </a:p>
        </p:txBody>
      </p:sp>
      <p:grpSp>
        <p:nvGrpSpPr>
          <p:cNvPr id="3" name="Group 471">
            <a:extLst>
              <a:ext uri="{FF2B5EF4-FFF2-40B4-BE49-F238E27FC236}">
                <a16:creationId xmlns:a16="http://schemas.microsoft.com/office/drawing/2014/main" id="{9998952E-246B-9263-A034-45F6BF8E52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74075" y="3660091"/>
            <a:ext cx="1121993" cy="1121993"/>
            <a:chOff x="2284" y="1209"/>
            <a:chExt cx="1102" cy="1102"/>
          </a:xfrm>
        </p:grpSpPr>
        <p:sp>
          <p:nvSpPr>
            <p:cNvPr id="5" name="Freeform 472">
              <a:extLst>
                <a:ext uri="{FF2B5EF4-FFF2-40B4-BE49-F238E27FC236}">
                  <a16:creationId xmlns:a16="http://schemas.microsoft.com/office/drawing/2014/main" id="{2BCE728B-2A88-C587-0D29-454FC8694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1209"/>
              <a:ext cx="713" cy="551"/>
            </a:xfrm>
            <a:custGeom>
              <a:avLst/>
              <a:gdLst>
                <a:gd name="T0" fmla="*/ 477 w 1426"/>
                <a:gd name="T1" fmla="*/ 975 h 1101"/>
                <a:gd name="T2" fmla="*/ 512 w 1426"/>
                <a:gd name="T3" fmla="*/ 1021 h 1101"/>
                <a:gd name="T4" fmla="*/ 553 w 1426"/>
                <a:gd name="T5" fmla="*/ 1056 h 1101"/>
                <a:gd name="T6" fmla="*/ 602 w 1426"/>
                <a:gd name="T7" fmla="*/ 1082 h 1101"/>
                <a:gd name="T8" fmla="*/ 654 w 1426"/>
                <a:gd name="T9" fmla="*/ 1097 h 1101"/>
                <a:gd name="T10" fmla="*/ 707 w 1426"/>
                <a:gd name="T11" fmla="*/ 1101 h 1101"/>
                <a:gd name="T12" fmla="*/ 743 w 1426"/>
                <a:gd name="T13" fmla="*/ 1099 h 1101"/>
                <a:gd name="T14" fmla="*/ 796 w 1426"/>
                <a:gd name="T15" fmla="*/ 1084 h 1101"/>
                <a:gd name="T16" fmla="*/ 843 w 1426"/>
                <a:gd name="T17" fmla="*/ 1059 h 1101"/>
                <a:gd name="T18" fmla="*/ 887 w 1426"/>
                <a:gd name="T19" fmla="*/ 1025 h 1101"/>
                <a:gd name="T20" fmla="*/ 925 w 1426"/>
                <a:gd name="T21" fmla="*/ 987 h 1101"/>
                <a:gd name="T22" fmla="*/ 946 w 1426"/>
                <a:gd name="T23" fmla="*/ 958 h 1101"/>
                <a:gd name="T24" fmla="*/ 1036 w 1426"/>
                <a:gd name="T25" fmla="*/ 952 h 1101"/>
                <a:gd name="T26" fmla="*/ 1116 w 1426"/>
                <a:gd name="T27" fmla="*/ 934 h 1101"/>
                <a:gd name="T28" fmla="*/ 1187 w 1426"/>
                <a:gd name="T29" fmla="*/ 906 h 1101"/>
                <a:gd name="T30" fmla="*/ 1248 w 1426"/>
                <a:gd name="T31" fmla="*/ 869 h 1101"/>
                <a:gd name="T32" fmla="*/ 1300 w 1426"/>
                <a:gd name="T33" fmla="*/ 825 h 1101"/>
                <a:gd name="T34" fmla="*/ 1342 w 1426"/>
                <a:gd name="T35" fmla="*/ 773 h 1101"/>
                <a:gd name="T36" fmla="*/ 1377 w 1426"/>
                <a:gd name="T37" fmla="*/ 717 h 1101"/>
                <a:gd name="T38" fmla="*/ 1401 w 1426"/>
                <a:gd name="T39" fmla="*/ 655 h 1101"/>
                <a:gd name="T40" fmla="*/ 1418 w 1426"/>
                <a:gd name="T41" fmla="*/ 591 h 1101"/>
                <a:gd name="T42" fmla="*/ 1426 w 1426"/>
                <a:gd name="T43" fmla="*/ 524 h 1101"/>
                <a:gd name="T44" fmla="*/ 1425 w 1426"/>
                <a:gd name="T45" fmla="*/ 457 h 1101"/>
                <a:gd name="T46" fmla="*/ 1415 w 1426"/>
                <a:gd name="T47" fmla="*/ 390 h 1101"/>
                <a:gd name="T48" fmla="*/ 1397 w 1426"/>
                <a:gd name="T49" fmla="*/ 324 h 1101"/>
                <a:gd name="T50" fmla="*/ 1371 w 1426"/>
                <a:gd name="T51" fmla="*/ 261 h 1101"/>
                <a:gd name="T52" fmla="*/ 1337 w 1426"/>
                <a:gd name="T53" fmla="*/ 203 h 1101"/>
                <a:gd name="T54" fmla="*/ 1294 w 1426"/>
                <a:gd name="T55" fmla="*/ 149 h 1101"/>
                <a:gd name="T56" fmla="*/ 1244 w 1426"/>
                <a:gd name="T57" fmla="*/ 102 h 1101"/>
                <a:gd name="T58" fmla="*/ 1185 w 1426"/>
                <a:gd name="T59" fmla="*/ 63 h 1101"/>
                <a:gd name="T60" fmla="*/ 1120 w 1426"/>
                <a:gd name="T61" fmla="*/ 32 h 1101"/>
                <a:gd name="T62" fmla="*/ 1047 w 1426"/>
                <a:gd name="T63" fmla="*/ 11 h 1101"/>
                <a:gd name="T64" fmla="*/ 966 w 1426"/>
                <a:gd name="T65" fmla="*/ 0 h 1101"/>
                <a:gd name="T66" fmla="*/ 912 w 1426"/>
                <a:gd name="T67" fmla="*/ 0 h 1101"/>
                <a:gd name="T68" fmla="*/ 840 w 1426"/>
                <a:gd name="T69" fmla="*/ 10 h 1101"/>
                <a:gd name="T70" fmla="*/ 776 w 1426"/>
                <a:gd name="T71" fmla="*/ 29 h 1101"/>
                <a:gd name="T72" fmla="*/ 717 w 1426"/>
                <a:gd name="T73" fmla="*/ 58 h 1101"/>
                <a:gd name="T74" fmla="*/ 662 w 1426"/>
                <a:gd name="T75" fmla="*/ 96 h 1101"/>
                <a:gd name="T76" fmla="*/ 611 w 1426"/>
                <a:gd name="T77" fmla="*/ 144 h 1101"/>
                <a:gd name="T78" fmla="*/ 563 w 1426"/>
                <a:gd name="T79" fmla="*/ 123 h 1101"/>
                <a:gd name="T80" fmla="*/ 490 w 1426"/>
                <a:gd name="T81" fmla="*/ 104 h 1101"/>
                <a:gd name="T82" fmla="*/ 417 w 1426"/>
                <a:gd name="T83" fmla="*/ 99 h 1101"/>
                <a:gd name="T84" fmla="*/ 345 w 1426"/>
                <a:gd name="T85" fmla="*/ 105 h 1101"/>
                <a:gd name="T86" fmla="*/ 276 w 1426"/>
                <a:gd name="T87" fmla="*/ 124 h 1101"/>
                <a:gd name="T88" fmla="*/ 213 w 1426"/>
                <a:gd name="T89" fmla="*/ 153 h 1101"/>
                <a:gd name="T90" fmla="*/ 154 w 1426"/>
                <a:gd name="T91" fmla="*/ 192 h 1101"/>
                <a:gd name="T92" fmla="*/ 102 w 1426"/>
                <a:gd name="T93" fmla="*/ 241 h 1101"/>
                <a:gd name="T94" fmla="*/ 58 w 1426"/>
                <a:gd name="T95" fmla="*/ 296 h 1101"/>
                <a:gd name="T96" fmla="*/ 23 w 1426"/>
                <a:gd name="T97" fmla="*/ 358 h 1101"/>
                <a:gd name="T98" fmla="*/ 0 w 1426"/>
                <a:gd name="T99" fmla="*/ 428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26" h="1101">
                  <a:moveTo>
                    <a:pt x="468" y="958"/>
                  </a:moveTo>
                  <a:lnTo>
                    <a:pt x="468" y="958"/>
                  </a:lnTo>
                  <a:lnTo>
                    <a:pt x="477" y="975"/>
                  </a:lnTo>
                  <a:lnTo>
                    <a:pt x="487" y="992"/>
                  </a:lnTo>
                  <a:lnTo>
                    <a:pt x="499" y="1007"/>
                  </a:lnTo>
                  <a:lnTo>
                    <a:pt x="512" y="1021"/>
                  </a:lnTo>
                  <a:lnTo>
                    <a:pt x="524" y="1034"/>
                  </a:lnTo>
                  <a:lnTo>
                    <a:pt x="539" y="1046"/>
                  </a:lnTo>
                  <a:lnTo>
                    <a:pt x="553" y="1056"/>
                  </a:lnTo>
                  <a:lnTo>
                    <a:pt x="570" y="1066"/>
                  </a:lnTo>
                  <a:lnTo>
                    <a:pt x="586" y="1075"/>
                  </a:lnTo>
                  <a:lnTo>
                    <a:pt x="602" y="1082"/>
                  </a:lnTo>
                  <a:lnTo>
                    <a:pt x="618" y="1088"/>
                  </a:lnTo>
                  <a:lnTo>
                    <a:pt x="635" y="1093"/>
                  </a:lnTo>
                  <a:lnTo>
                    <a:pt x="654" y="1097"/>
                  </a:lnTo>
                  <a:lnTo>
                    <a:pt x="671" y="1099"/>
                  </a:lnTo>
                  <a:lnTo>
                    <a:pt x="689" y="1101"/>
                  </a:lnTo>
                  <a:lnTo>
                    <a:pt x="707" y="1101"/>
                  </a:lnTo>
                  <a:lnTo>
                    <a:pt x="707" y="1101"/>
                  </a:lnTo>
                  <a:lnTo>
                    <a:pt x="726" y="1101"/>
                  </a:lnTo>
                  <a:lnTo>
                    <a:pt x="743" y="1099"/>
                  </a:lnTo>
                  <a:lnTo>
                    <a:pt x="761" y="1096"/>
                  </a:lnTo>
                  <a:lnTo>
                    <a:pt x="779" y="1090"/>
                  </a:lnTo>
                  <a:lnTo>
                    <a:pt x="796" y="1084"/>
                  </a:lnTo>
                  <a:lnTo>
                    <a:pt x="812" y="1077"/>
                  </a:lnTo>
                  <a:lnTo>
                    <a:pt x="828" y="1068"/>
                  </a:lnTo>
                  <a:lnTo>
                    <a:pt x="843" y="1059"/>
                  </a:lnTo>
                  <a:lnTo>
                    <a:pt x="858" y="1048"/>
                  </a:lnTo>
                  <a:lnTo>
                    <a:pt x="873" y="1038"/>
                  </a:lnTo>
                  <a:lnTo>
                    <a:pt x="887" y="1025"/>
                  </a:lnTo>
                  <a:lnTo>
                    <a:pt x="901" y="1014"/>
                  </a:lnTo>
                  <a:lnTo>
                    <a:pt x="913" y="1000"/>
                  </a:lnTo>
                  <a:lnTo>
                    <a:pt x="925" y="987"/>
                  </a:lnTo>
                  <a:lnTo>
                    <a:pt x="936" y="972"/>
                  </a:lnTo>
                  <a:lnTo>
                    <a:pt x="946" y="958"/>
                  </a:lnTo>
                  <a:lnTo>
                    <a:pt x="946" y="958"/>
                  </a:lnTo>
                  <a:lnTo>
                    <a:pt x="977" y="957"/>
                  </a:lnTo>
                  <a:lnTo>
                    <a:pt x="1007" y="956"/>
                  </a:lnTo>
                  <a:lnTo>
                    <a:pt x="1036" y="952"/>
                  </a:lnTo>
                  <a:lnTo>
                    <a:pt x="1064" y="948"/>
                  </a:lnTo>
                  <a:lnTo>
                    <a:pt x="1091" y="942"/>
                  </a:lnTo>
                  <a:lnTo>
                    <a:pt x="1116" y="934"/>
                  </a:lnTo>
                  <a:lnTo>
                    <a:pt x="1140" y="926"/>
                  </a:lnTo>
                  <a:lnTo>
                    <a:pt x="1165" y="917"/>
                  </a:lnTo>
                  <a:lnTo>
                    <a:pt x="1187" y="906"/>
                  </a:lnTo>
                  <a:lnTo>
                    <a:pt x="1208" y="896"/>
                  </a:lnTo>
                  <a:lnTo>
                    <a:pt x="1228" y="883"/>
                  </a:lnTo>
                  <a:lnTo>
                    <a:pt x="1248" y="869"/>
                  </a:lnTo>
                  <a:lnTo>
                    <a:pt x="1266" y="855"/>
                  </a:lnTo>
                  <a:lnTo>
                    <a:pt x="1284" y="840"/>
                  </a:lnTo>
                  <a:lnTo>
                    <a:pt x="1300" y="825"/>
                  </a:lnTo>
                  <a:lnTo>
                    <a:pt x="1315" y="808"/>
                  </a:lnTo>
                  <a:lnTo>
                    <a:pt x="1330" y="791"/>
                  </a:lnTo>
                  <a:lnTo>
                    <a:pt x="1342" y="773"/>
                  </a:lnTo>
                  <a:lnTo>
                    <a:pt x="1355" y="755"/>
                  </a:lnTo>
                  <a:lnTo>
                    <a:pt x="1367" y="736"/>
                  </a:lnTo>
                  <a:lnTo>
                    <a:pt x="1377" y="717"/>
                  </a:lnTo>
                  <a:lnTo>
                    <a:pt x="1386" y="696"/>
                  </a:lnTo>
                  <a:lnTo>
                    <a:pt x="1394" y="676"/>
                  </a:lnTo>
                  <a:lnTo>
                    <a:pt x="1401" y="655"/>
                  </a:lnTo>
                  <a:lnTo>
                    <a:pt x="1408" y="633"/>
                  </a:lnTo>
                  <a:lnTo>
                    <a:pt x="1413" y="613"/>
                  </a:lnTo>
                  <a:lnTo>
                    <a:pt x="1418" y="591"/>
                  </a:lnTo>
                  <a:lnTo>
                    <a:pt x="1421" y="569"/>
                  </a:lnTo>
                  <a:lnTo>
                    <a:pt x="1425" y="546"/>
                  </a:lnTo>
                  <a:lnTo>
                    <a:pt x="1426" y="524"/>
                  </a:lnTo>
                  <a:lnTo>
                    <a:pt x="1426" y="502"/>
                  </a:lnTo>
                  <a:lnTo>
                    <a:pt x="1426" y="479"/>
                  </a:lnTo>
                  <a:lnTo>
                    <a:pt x="1425" y="457"/>
                  </a:lnTo>
                  <a:lnTo>
                    <a:pt x="1422" y="434"/>
                  </a:lnTo>
                  <a:lnTo>
                    <a:pt x="1419" y="412"/>
                  </a:lnTo>
                  <a:lnTo>
                    <a:pt x="1415" y="390"/>
                  </a:lnTo>
                  <a:lnTo>
                    <a:pt x="1410" y="368"/>
                  </a:lnTo>
                  <a:lnTo>
                    <a:pt x="1404" y="346"/>
                  </a:lnTo>
                  <a:lnTo>
                    <a:pt x="1397" y="324"/>
                  </a:lnTo>
                  <a:lnTo>
                    <a:pt x="1390" y="303"/>
                  </a:lnTo>
                  <a:lnTo>
                    <a:pt x="1381" y="282"/>
                  </a:lnTo>
                  <a:lnTo>
                    <a:pt x="1371" y="261"/>
                  </a:lnTo>
                  <a:lnTo>
                    <a:pt x="1361" y="242"/>
                  </a:lnTo>
                  <a:lnTo>
                    <a:pt x="1349" y="222"/>
                  </a:lnTo>
                  <a:lnTo>
                    <a:pt x="1337" y="203"/>
                  </a:lnTo>
                  <a:lnTo>
                    <a:pt x="1324" y="185"/>
                  </a:lnTo>
                  <a:lnTo>
                    <a:pt x="1309" y="167"/>
                  </a:lnTo>
                  <a:lnTo>
                    <a:pt x="1294" y="149"/>
                  </a:lnTo>
                  <a:lnTo>
                    <a:pt x="1279" y="133"/>
                  </a:lnTo>
                  <a:lnTo>
                    <a:pt x="1262" y="117"/>
                  </a:lnTo>
                  <a:lnTo>
                    <a:pt x="1244" y="102"/>
                  </a:lnTo>
                  <a:lnTo>
                    <a:pt x="1226" y="88"/>
                  </a:lnTo>
                  <a:lnTo>
                    <a:pt x="1206" y="75"/>
                  </a:lnTo>
                  <a:lnTo>
                    <a:pt x="1185" y="63"/>
                  </a:lnTo>
                  <a:lnTo>
                    <a:pt x="1165" y="51"/>
                  </a:lnTo>
                  <a:lnTo>
                    <a:pt x="1143" y="41"/>
                  </a:lnTo>
                  <a:lnTo>
                    <a:pt x="1120" y="32"/>
                  </a:lnTo>
                  <a:lnTo>
                    <a:pt x="1096" y="23"/>
                  </a:lnTo>
                  <a:lnTo>
                    <a:pt x="1072" y="16"/>
                  </a:lnTo>
                  <a:lnTo>
                    <a:pt x="1047" y="11"/>
                  </a:lnTo>
                  <a:lnTo>
                    <a:pt x="1020" y="6"/>
                  </a:lnTo>
                  <a:lnTo>
                    <a:pt x="994" y="3"/>
                  </a:lnTo>
                  <a:lnTo>
                    <a:pt x="966" y="0"/>
                  </a:lnTo>
                  <a:lnTo>
                    <a:pt x="937" y="0"/>
                  </a:lnTo>
                  <a:lnTo>
                    <a:pt x="937" y="0"/>
                  </a:lnTo>
                  <a:lnTo>
                    <a:pt x="912" y="0"/>
                  </a:lnTo>
                  <a:lnTo>
                    <a:pt x="887" y="3"/>
                  </a:lnTo>
                  <a:lnTo>
                    <a:pt x="863" y="5"/>
                  </a:lnTo>
                  <a:lnTo>
                    <a:pt x="840" y="10"/>
                  </a:lnTo>
                  <a:lnTo>
                    <a:pt x="818" y="15"/>
                  </a:lnTo>
                  <a:lnTo>
                    <a:pt x="797" y="21"/>
                  </a:lnTo>
                  <a:lnTo>
                    <a:pt x="776" y="29"/>
                  </a:lnTo>
                  <a:lnTo>
                    <a:pt x="756" y="37"/>
                  </a:lnTo>
                  <a:lnTo>
                    <a:pt x="736" y="48"/>
                  </a:lnTo>
                  <a:lnTo>
                    <a:pt x="717" y="58"/>
                  </a:lnTo>
                  <a:lnTo>
                    <a:pt x="698" y="70"/>
                  </a:lnTo>
                  <a:lnTo>
                    <a:pt x="680" y="82"/>
                  </a:lnTo>
                  <a:lnTo>
                    <a:pt x="662" y="96"/>
                  </a:lnTo>
                  <a:lnTo>
                    <a:pt x="645" y="111"/>
                  </a:lnTo>
                  <a:lnTo>
                    <a:pt x="627" y="127"/>
                  </a:lnTo>
                  <a:lnTo>
                    <a:pt x="611" y="144"/>
                  </a:lnTo>
                  <a:lnTo>
                    <a:pt x="611" y="144"/>
                  </a:lnTo>
                  <a:lnTo>
                    <a:pt x="587" y="132"/>
                  </a:lnTo>
                  <a:lnTo>
                    <a:pt x="563" y="123"/>
                  </a:lnTo>
                  <a:lnTo>
                    <a:pt x="538" y="115"/>
                  </a:lnTo>
                  <a:lnTo>
                    <a:pt x="514" y="109"/>
                  </a:lnTo>
                  <a:lnTo>
                    <a:pt x="490" y="104"/>
                  </a:lnTo>
                  <a:lnTo>
                    <a:pt x="466" y="101"/>
                  </a:lnTo>
                  <a:lnTo>
                    <a:pt x="441" y="99"/>
                  </a:lnTo>
                  <a:lnTo>
                    <a:pt x="417" y="99"/>
                  </a:lnTo>
                  <a:lnTo>
                    <a:pt x="393" y="100"/>
                  </a:lnTo>
                  <a:lnTo>
                    <a:pt x="368" y="102"/>
                  </a:lnTo>
                  <a:lnTo>
                    <a:pt x="345" y="105"/>
                  </a:lnTo>
                  <a:lnTo>
                    <a:pt x="322" y="110"/>
                  </a:lnTo>
                  <a:lnTo>
                    <a:pt x="299" y="117"/>
                  </a:lnTo>
                  <a:lnTo>
                    <a:pt x="276" y="124"/>
                  </a:lnTo>
                  <a:lnTo>
                    <a:pt x="254" y="133"/>
                  </a:lnTo>
                  <a:lnTo>
                    <a:pt x="233" y="142"/>
                  </a:lnTo>
                  <a:lnTo>
                    <a:pt x="213" y="153"/>
                  </a:lnTo>
                  <a:lnTo>
                    <a:pt x="192" y="166"/>
                  </a:lnTo>
                  <a:lnTo>
                    <a:pt x="172" y="178"/>
                  </a:lnTo>
                  <a:lnTo>
                    <a:pt x="154" y="192"/>
                  </a:lnTo>
                  <a:lnTo>
                    <a:pt x="135" y="207"/>
                  </a:lnTo>
                  <a:lnTo>
                    <a:pt x="118" y="223"/>
                  </a:lnTo>
                  <a:lnTo>
                    <a:pt x="102" y="241"/>
                  </a:lnTo>
                  <a:lnTo>
                    <a:pt x="85" y="258"/>
                  </a:lnTo>
                  <a:lnTo>
                    <a:pt x="72" y="276"/>
                  </a:lnTo>
                  <a:lnTo>
                    <a:pt x="58" y="296"/>
                  </a:lnTo>
                  <a:lnTo>
                    <a:pt x="45" y="316"/>
                  </a:lnTo>
                  <a:lnTo>
                    <a:pt x="33" y="338"/>
                  </a:lnTo>
                  <a:lnTo>
                    <a:pt x="23" y="358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0" y="428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473">
              <a:extLst>
                <a:ext uri="{FF2B5EF4-FFF2-40B4-BE49-F238E27FC236}">
                  <a16:creationId xmlns:a16="http://schemas.microsoft.com/office/drawing/2014/main" id="{9564EFA0-172A-2A5D-2AFF-06E4A451F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1544"/>
              <a:ext cx="719" cy="767"/>
            </a:xfrm>
            <a:custGeom>
              <a:avLst/>
              <a:gdLst>
                <a:gd name="T0" fmla="*/ 1438 w 1438"/>
                <a:gd name="T1" fmla="*/ 1534 h 1534"/>
                <a:gd name="T2" fmla="*/ 1436 w 1438"/>
                <a:gd name="T3" fmla="*/ 1290 h 1534"/>
                <a:gd name="T4" fmla="*/ 1425 w 1438"/>
                <a:gd name="T5" fmla="*/ 1273 h 1534"/>
                <a:gd name="T6" fmla="*/ 1364 w 1438"/>
                <a:gd name="T7" fmla="*/ 1225 h 1534"/>
                <a:gd name="T8" fmla="*/ 1264 w 1438"/>
                <a:gd name="T9" fmla="*/ 1169 h 1534"/>
                <a:gd name="T10" fmla="*/ 1094 w 1438"/>
                <a:gd name="T11" fmla="*/ 1085 h 1534"/>
                <a:gd name="T12" fmla="*/ 911 w 1438"/>
                <a:gd name="T13" fmla="*/ 815 h 1534"/>
                <a:gd name="T14" fmla="*/ 926 w 1438"/>
                <a:gd name="T15" fmla="*/ 807 h 1534"/>
                <a:gd name="T16" fmla="*/ 950 w 1438"/>
                <a:gd name="T17" fmla="*/ 784 h 1534"/>
                <a:gd name="T18" fmla="*/ 975 w 1438"/>
                <a:gd name="T19" fmla="*/ 742 h 1534"/>
                <a:gd name="T20" fmla="*/ 997 w 1438"/>
                <a:gd name="T21" fmla="*/ 674 h 1534"/>
                <a:gd name="T22" fmla="*/ 1007 w 1438"/>
                <a:gd name="T23" fmla="*/ 576 h 1534"/>
                <a:gd name="T24" fmla="*/ 1018 w 1438"/>
                <a:gd name="T25" fmla="*/ 574 h 1534"/>
                <a:gd name="T26" fmla="*/ 1034 w 1438"/>
                <a:gd name="T27" fmla="*/ 563 h 1534"/>
                <a:gd name="T28" fmla="*/ 1055 w 1438"/>
                <a:gd name="T29" fmla="*/ 531 h 1534"/>
                <a:gd name="T30" fmla="*/ 1068 w 1438"/>
                <a:gd name="T31" fmla="*/ 480 h 1534"/>
                <a:gd name="T32" fmla="*/ 1063 w 1438"/>
                <a:gd name="T33" fmla="*/ 428 h 1534"/>
                <a:gd name="T34" fmla="*/ 1054 w 1438"/>
                <a:gd name="T35" fmla="*/ 407 h 1534"/>
                <a:gd name="T36" fmla="*/ 1039 w 1438"/>
                <a:gd name="T37" fmla="*/ 392 h 1534"/>
                <a:gd name="T38" fmla="*/ 1018 w 1438"/>
                <a:gd name="T39" fmla="*/ 384 h 1534"/>
                <a:gd name="T40" fmla="*/ 1010 w 1438"/>
                <a:gd name="T41" fmla="*/ 379 h 1534"/>
                <a:gd name="T42" fmla="*/ 1031 w 1438"/>
                <a:gd name="T43" fmla="*/ 330 h 1534"/>
                <a:gd name="T44" fmla="*/ 1053 w 1438"/>
                <a:gd name="T45" fmla="*/ 265 h 1534"/>
                <a:gd name="T46" fmla="*/ 1061 w 1438"/>
                <a:gd name="T47" fmla="*/ 207 h 1534"/>
                <a:gd name="T48" fmla="*/ 1054 w 1438"/>
                <a:gd name="T49" fmla="*/ 145 h 1534"/>
                <a:gd name="T50" fmla="*/ 1040 w 1438"/>
                <a:gd name="T51" fmla="*/ 110 h 1534"/>
                <a:gd name="T52" fmla="*/ 1003 w 1438"/>
                <a:gd name="T53" fmla="*/ 69 h 1534"/>
                <a:gd name="T54" fmla="*/ 951 w 1438"/>
                <a:gd name="T55" fmla="*/ 36 h 1534"/>
                <a:gd name="T56" fmla="*/ 887 w 1438"/>
                <a:gd name="T57" fmla="*/ 14 h 1534"/>
                <a:gd name="T58" fmla="*/ 816 w 1438"/>
                <a:gd name="T59" fmla="*/ 3 h 1534"/>
                <a:gd name="T60" fmla="*/ 742 w 1438"/>
                <a:gd name="T61" fmla="*/ 2 h 1534"/>
                <a:gd name="T62" fmla="*/ 669 w 1438"/>
                <a:gd name="T63" fmla="*/ 10 h 1534"/>
                <a:gd name="T64" fmla="*/ 603 w 1438"/>
                <a:gd name="T65" fmla="*/ 28 h 1534"/>
                <a:gd name="T66" fmla="*/ 546 w 1438"/>
                <a:gd name="T67" fmla="*/ 57 h 1534"/>
                <a:gd name="T68" fmla="*/ 503 w 1438"/>
                <a:gd name="T69" fmla="*/ 95 h 1534"/>
                <a:gd name="T70" fmla="*/ 480 w 1438"/>
                <a:gd name="T71" fmla="*/ 145 h 1534"/>
                <a:gd name="T72" fmla="*/ 445 w 1438"/>
                <a:gd name="T73" fmla="*/ 140 h 1534"/>
                <a:gd name="T74" fmla="*/ 409 w 1438"/>
                <a:gd name="T75" fmla="*/ 145 h 1534"/>
                <a:gd name="T76" fmla="*/ 386 w 1438"/>
                <a:gd name="T77" fmla="*/ 161 h 1534"/>
                <a:gd name="T78" fmla="*/ 377 w 1438"/>
                <a:gd name="T79" fmla="*/ 185 h 1534"/>
                <a:gd name="T80" fmla="*/ 376 w 1438"/>
                <a:gd name="T81" fmla="*/ 215 h 1534"/>
                <a:gd name="T82" fmla="*/ 393 w 1438"/>
                <a:gd name="T83" fmla="*/ 285 h 1534"/>
                <a:gd name="T84" fmla="*/ 426 w 1438"/>
                <a:gd name="T85" fmla="*/ 364 h 1534"/>
                <a:gd name="T86" fmla="*/ 431 w 1438"/>
                <a:gd name="T87" fmla="*/ 384 h 1534"/>
                <a:gd name="T88" fmla="*/ 408 w 1438"/>
                <a:gd name="T89" fmla="*/ 389 h 1534"/>
                <a:gd name="T90" fmla="*/ 390 w 1438"/>
                <a:gd name="T91" fmla="*/ 401 h 1534"/>
                <a:gd name="T92" fmla="*/ 378 w 1438"/>
                <a:gd name="T93" fmla="*/ 421 h 1534"/>
                <a:gd name="T94" fmla="*/ 370 w 1438"/>
                <a:gd name="T95" fmla="*/ 461 h 1534"/>
                <a:gd name="T96" fmla="*/ 377 w 1438"/>
                <a:gd name="T97" fmla="*/ 515 h 1534"/>
                <a:gd name="T98" fmla="*/ 399 w 1438"/>
                <a:gd name="T99" fmla="*/ 557 h 1534"/>
                <a:gd name="T100" fmla="*/ 414 w 1438"/>
                <a:gd name="T101" fmla="*/ 571 h 1534"/>
                <a:gd name="T102" fmla="*/ 431 w 1438"/>
                <a:gd name="T103" fmla="*/ 576 h 1534"/>
                <a:gd name="T104" fmla="*/ 436 w 1438"/>
                <a:gd name="T105" fmla="*/ 645 h 1534"/>
                <a:gd name="T106" fmla="*/ 453 w 1438"/>
                <a:gd name="T107" fmla="*/ 723 h 1534"/>
                <a:gd name="T108" fmla="*/ 480 w 1438"/>
                <a:gd name="T109" fmla="*/ 772 h 1534"/>
                <a:gd name="T110" fmla="*/ 505 w 1438"/>
                <a:gd name="T111" fmla="*/ 801 h 1534"/>
                <a:gd name="T112" fmla="*/ 527 w 1438"/>
                <a:gd name="T113" fmla="*/ 815 h 1534"/>
                <a:gd name="T114" fmla="*/ 436 w 1438"/>
                <a:gd name="T115" fmla="*/ 1045 h 1534"/>
                <a:gd name="T116" fmla="*/ 213 w 1438"/>
                <a:gd name="T117" fmla="*/ 1148 h 1534"/>
                <a:gd name="T118" fmla="*/ 104 w 1438"/>
                <a:gd name="T119" fmla="*/ 1208 h 1534"/>
                <a:gd name="T120" fmla="*/ 28 w 1438"/>
                <a:gd name="T121" fmla="*/ 1258 h 1534"/>
                <a:gd name="T122" fmla="*/ 4 w 1438"/>
                <a:gd name="T123" fmla="*/ 1284 h 1534"/>
                <a:gd name="T124" fmla="*/ 0 w 1438"/>
                <a:gd name="T125" fmla="*/ 1295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8" h="1534">
                  <a:moveTo>
                    <a:pt x="711" y="1534"/>
                  </a:moveTo>
                  <a:lnTo>
                    <a:pt x="1438" y="1534"/>
                  </a:lnTo>
                  <a:lnTo>
                    <a:pt x="1438" y="1534"/>
                  </a:lnTo>
                  <a:lnTo>
                    <a:pt x="1438" y="1295"/>
                  </a:lnTo>
                  <a:lnTo>
                    <a:pt x="1438" y="1295"/>
                  </a:lnTo>
                  <a:lnTo>
                    <a:pt x="1436" y="1290"/>
                  </a:lnTo>
                  <a:lnTo>
                    <a:pt x="1434" y="1284"/>
                  </a:lnTo>
                  <a:lnTo>
                    <a:pt x="1431" y="1278"/>
                  </a:lnTo>
                  <a:lnTo>
                    <a:pt x="1425" y="1273"/>
                  </a:lnTo>
                  <a:lnTo>
                    <a:pt x="1410" y="1258"/>
                  </a:lnTo>
                  <a:lnTo>
                    <a:pt x="1389" y="1243"/>
                  </a:lnTo>
                  <a:lnTo>
                    <a:pt x="1364" y="1225"/>
                  </a:lnTo>
                  <a:lnTo>
                    <a:pt x="1334" y="1208"/>
                  </a:lnTo>
                  <a:lnTo>
                    <a:pt x="1300" y="1188"/>
                  </a:lnTo>
                  <a:lnTo>
                    <a:pt x="1264" y="1169"/>
                  </a:lnTo>
                  <a:lnTo>
                    <a:pt x="1224" y="1148"/>
                  </a:lnTo>
                  <a:lnTo>
                    <a:pt x="1182" y="1127"/>
                  </a:lnTo>
                  <a:lnTo>
                    <a:pt x="1094" y="1085"/>
                  </a:lnTo>
                  <a:lnTo>
                    <a:pt x="1002" y="1045"/>
                  </a:lnTo>
                  <a:lnTo>
                    <a:pt x="911" y="1007"/>
                  </a:lnTo>
                  <a:lnTo>
                    <a:pt x="911" y="815"/>
                  </a:lnTo>
                  <a:lnTo>
                    <a:pt x="911" y="815"/>
                  </a:lnTo>
                  <a:lnTo>
                    <a:pt x="914" y="813"/>
                  </a:lnTo>
                  <a:lnTo>
                    <a:pt x="926" y="807"/>
                  </a:lnTo>
                  <a:lnTo>
                    <a:pt x="933" y="801"/>
                  </a:lnTo>
                  <a:lnTo>
                    <a:pt x="941" y="793"/>
                  </a:lnTo>
                  <a:lnTo>
                    <a:pt x="950" y="784"/>
                  </a:lnTo>
                  <a:lnTo>
                    <a:pt x="958" y="772"/>
                  </a:lnTo>
                  <a:lnTo>
                    <a:pt x="967" y="758"/>
                  </a:lnTo>
                  <a:lnTo>
                    <a:pt x="975" y="742"/>
                  </a:lnTo>
                  <a:lnTo>
                    <a:pt x="984" y="723"/>
                  </a:lnTo>
                  <a:lnTo>
                    <a:pt x="992" y="699"/>
                  </a:lnTo>
                  <a:lnTo>
                    <a:pt x="997" y="674"/>
                  </a:lnTo>
                  <a:lnTo>
                    <a:pt x="1002" y="645"/>
                  </a:lnTo>
                  <a:lnTo>
                    <a:pt x="1006" y="612"/>
                  </a:lnTo>
                  <a:lnTo>
                    <a:pt x="1007" y="576"/>
                  </a:lnTo>
                  <a:lnTo>
                    <a:pt x="1007" y="576"/>
                  </a:lnTo>
                  <a:lnTo>
                    <a:pt x="1012" y="575"/>
                  </a:lnTo>
                  <a:lnTo>
                    <a:pt x="1018" y="574"/>
                  </a:lnTo>
                  <a:lnTo>
                    <a:pt x="1024" y="571"/>
                  </a:lnTo>
                  <a:lnTo>
                    <a:pt x="1030" y="568"/>
                  </a:lnTo>
                  <a:lnTo>
                    <a:pt x="1034" y="563"/>
                  </a:lnTo>
                  <a:lnTo>
                    <a:pt x="1039" y="557"/>
                  </a:lnTo>
                  <a:lnTo>
                    <a:pt x="1048" y="546"/>
                  </a:lnTo>
                  <a:lnTo>
                    <a:pt x="1055" y="531"/>
                  </a:lnTo>
                  <a:lnTo>
                    <a:pt x="1061" y="515"/>
                  </a:lnTo>
                  <a:lnTo>
                    <a:pt x="1066" y="497"/>
                  </a:lnTo>
                  <a:lnTo>
                    <a:pt x="1068" y="480"/>
                  </a:lnTo>
                  <a:lnTo>
                    <a:pt x="1068" y="461"/>
                  </a:lnTo>
                  <a:lnTo>
                    <a:pt x="1067" y="444"/>
                  </a:lnTo>
                  <a:lnTo>
                    <a:pt x="1063" y="428"/>
                  </a:lnTo>
                  <a:lnTo>
                    <a:pt x="1061" y="421"/>
                  </a:lnTo>
                  <a:lnTo>
                    <a:pt x="1058" y="414"/>
                  </a:lnTo>
                  <a:lnTo>
                    <a:pt x="1054" y="407"/>
                  </a:lnTo>
                  <a:lnTo>
                    <a:pt x="1049" y="401"/>
                  </a:lnTo>
                  <a:lnTo>
                    <a:pt x="1045" y="397"/>
                  </a:lnTo>
                  <a:lnTo>
                    <a:pt x="1039" y="392"/>
                  </a:lnTo>
                  <a:lnTo>
                    <a:pt x="1032" y="389"/>
                  </a:lnTo>
                  <a:lnTo>
                    <a:pt x="1025" y="386"/>
                  </a:lnTo>
                  <a:lnTo>
                    <a:pt x="1018" y="384"/>
                  </a:lnTo>
                  <a:lnTo>
                    <a:pt x="1009" y="384"/>
                  </a:lnTo>
                  <a:lnTo>
                    <a:pt x="1009" y="384"/>
                  </a:lnTo>
                  <a:lnTo>
                    <a:pt x="1010" y="379"/>
                  </a:lnTo>
                  <a:lnTo>
                    <a:pt x="1012" y="372"/>
                  </a:lnTo>
                  <a:lnTo>
                    <a:pt x="1021" y="354"/>
                  </a:lnTo>
                  <a:lnTo>
                    <a:pt x="1031" y="330"/>
                  </a:lnTo>
                  <a:lnTo>
                    <a:pt x="1042" y="300"/>
                  </a:lnTo>
                  <a:lnTo>
                    <a:pt x="1048" y="282"/>
                  </a:lnTo>
                  <a:lnTo>
                    <a:pt x="1053" y="265"/>
                  </a:lnTo>
                  <a:lnTo>
                    <a:pt x="1056" y="247"/>
                  </a:lnTo>
                  <a:lnTo>
                    <a:pt x="1060" y="227"/>
                  </a:lnTo>
                  <a:lnTo>
                    <a:pt x="1061" y="207"/>
                  </a:lnTo>
                  <a:lnTo>
                    <a:pt x="1061" y="186"/>
                  </a:lnTo>
                  <a:lnTo>
                    <a:pt x="1059" y="166"/>
                  </a:lnTo>
                  <a:lnTo>
                    <a:pt x="1054" y="145"/>
                  </a:lnTo>
                  <a:lnTo>
                    <a:pt x="1054" y="145"/>
                  </a:lnTo>
                  <a:lnTo>
                    <a:pt x="1048" y="126"/>
                  </a:lnTo>
                  <a:lnTo>
                    <a:pt x="1040" y="110"/>
                  </a:lnTo>
                  <a:lnTo>
                    <a:pt x="1030" y="95"/>
                  </a:lnTo>
                  <a:lnTo>
                    <a:pt x="1018" y="81"/>
                  </a:lnTo>
                  <a:lnTo>
                    <a:pt x="1003" y="69"/>
                  </a:lnTo>
                  <a:lnTo>
                    <a:pt x="987" y="57"/>
                  </a:lnTo>
                  <a:lnTo>
                    <a:pt x="970" y="47"/>
                  </a:lnTo>
                  <a:lnTo>
                    <a:pt x="951" y="36"/>
                  </a:lnTo>
                  <a:lnTo>
                    <a:pt x="930" y="28"/>
                  </a:lnTo>
                  <a:lnTo>
                    <a:pt x="910" y="21"/>
                  </a:lnTo>
                  <a:lnTo>
                    <a:pt x="887" y="14"/>
                  </a:lnTo>
                  <a:lnTo>
                    <a:pt x="863" y="10"/>
                  </a:lnTo>
                  <a:lnTo>
                    <a:pt x="840" y="6"/>
                  </a:lnTo>
                  <a:lnTo>
                    <a:pt x="816" y="3"/>
                  </a:lnTo>
                  <a:lnTo>
                    <a:pt x="792" y="2"/>
                  </a:lnTo>
                  <a:lnTo>
                    <a:pt x="766" y="0"/>
                  </a:lnTo>
                  <a:lnTo>
                    <a:pt x="742" y="2"/>
                  </a:lnTo>
                  <a:lnTo>
                    <a:pt x="718" y="3"/>
                  </a:lnTo>
                  <a:lnTo>
                    <a:pt x="694" y="6"/>
                  </a:lnTo>
                  <a:lnTo>
                    <a:pt x="669" y="10"/>
                  </a:lnTo>
                  <a:lnTo>
                    <a:pt x="646" y="14"/>
                  </a:lnTo>
                  <a:lnTo>
                    <a:pt x="624" y="21"/>
                  </a:lnTo>
                  <a:lnTo>
                    <a:pt x="603" y="28"/>
                  </a:lnTo>
                  <a:lnTo>
                    <a:pt x="583" y="36"/>
                  </a:lnTo>
                  <a:lnTo>
                    <a:pt x="564" y="47"/>
                  </a:lnTo>
                  <a:lnTo>
                    <a:pt x="546" y="57"/>
                  </a:lnTo>
                  <a:lnTo>
                    <a:pt x="531" y="69"/>
                  </a:lnTo>
                  <a:lnTo>
                    <a:pt x="516" y="81"/>
                  </a:lnTo>
                  <a:lnTo>
                    <a:pt x="503" y="95"/>
                  </a:lnTo>
                  <a:lnTo>
                    <a:pt x="494" y="110"/>
                  </a:lnTo>
                  <a:lnTo>
                    <a:pt x="486" y="126"/>
                  </a:lnTo>
                  <a:lnTo>
                    <a:pt x="480" y="145"/>
                  </a:lnTo>
                  <a:lnTo>
                    <a:pt x="480" y="145"/>
                  </a:lnTo>
                  <a:lnTo>
                    <a:pt x="461" y="141"/>
                  </a:lnTo>
                  <a:lnTo>
                    <a:pt x="445" y="140"/>
                  </a:lnTo>
                  <a:lnTo>
                    <a:pt x="431" y="140"/>
                  </a:lnTo>
                  <a:lnTo>
                    <a:pt x="420" y="141"/>
                  </a:lnTo>
                  <a:lnTo>
                    <a:pt x="409" y="145"/>
                  </a:lnTo>
                  <a:lnTo>
                    <a:pt x="400" y="148"/>
                  </a:lnTo>
                  <a:lnTo>
                    <a:pt x="393" y="154"/>
                  </a:lnTo>
                  <a:lnTo>
                    <a:pt x="386" y="161"/>
                  </a:lnTo>
                  <a:lnTo>
                    <a:pt x="383" y="168"/>
                  </a:lnTo>
                  <a:lnTo>
                    <a:pt x="379" y="176"/>
                  </a:lnTo>
                  <a:lnTo>
                    <a:pt x="377" y="185"/>
                  </a:lnTo>
                  <a:lnTo>
                    <a:pt x="376" y="195"/>
                  </a:lnTo>
                  <a:lnTo>
                    <a:pt x="376" y="205"/>
                  </a:lnTo>
                  <a:lnTo>
                    <a:pt x="376" y="215"/>
                  </a:lnTo>
                  <a:lnTo>
                    <a:pt x="379" y="238"/>
                  </a:lnTo>
                  <a:lnTo>
                    <a:pt x="386" y="262"/>
                  </a:lnTo>
                  <a:lnTo>
                    <a:pt x="393" y="285"/>
                  </a:lnTo>
                  <a:lnTo>
                    <a:pt x="402" y="308"/>
                  </a:lnTo>
                  <a:lnTo>
                    <a:pt x="410" y="329"/>
                  </a:lnTo>
                  <a:lnTo>
                    <a:pt x="426" y="364"/>
                  </a:lnTo>
                  <a:lnTo>
                    <a:pt x="430" y="376"/>
                  </a:lnTo>
                  <a:lnTo>
                    <a:pt x="431" y="384"/>
                  </a:lnTo>
                  <a:lnTo>
                    <a:pt x="431" y="384"/>
                  </a:lnTo>
                  <a:lnTo>
                    <a:pt x="423" y="384"/>
                  </a:lnTo>
                  <a:lnTo>
                    <a:pt x="415" y="386"/>
                  </a:lnTo>
                  <a:lnTo>
                    <a:pt x="408" y="389"/>
                  </a:lnTo>
                  <a:lnTo>
                    <a:pt x="401" y="392"/>
                  </a:lnTo>
                  <a:lnTo>
                    <a:pt x="395" y="397"/>
                  </a:lnTo>
                  <a:lnTo>
                    <a:pt x="390" y="401"/>
                  </a:lnTo>
                  <a:lnTo>
                    <a:pt x="385" y="407"/>
                  </a:lnTo>
                  <a:lnTo>
                    <a:pt x="382" y="414"/>
                  </a:lnTo>
                  <a:lnTo>
                    <a:pt x="378" y="421"/>
                  </a:lnTo>
                  <a:lnTo>
                    <a:pt x="376" y="428"/>
                  </a:lnTo>
                  <a:lnTo>
                    <a:pt x="371" y="444"/>
                  </a:lnTo>
                  <a:lnTo>
                    <a:pt x="370" y="461"/>
                  </a:lnTo>
                  <a:lnTo>
                    <a:pt x="370" y="480"/>
                  </a:lnTo>
                  <a:lnTo>
                    <a:pt x="372" y="497"/>
                  </a:lnTo>
                  <a:lnTo>
                    <a:pt x="377" y="515"/>
                  </a:lnTo>
                  <a:lnTo>
                    <a:pt x="383" y="531"/>
                  </a:lnTo>
                  <a:lnTo>
                    <a:pt x="390" y="546"/>
                  </a:lnTo>
                  <a:lnTo>
                    <a:pt x="399" y="557"/>
                  </a:lnTo>
                  <a:lnTo>
                    <a:pt x="404" y="563"/>
                  </a:lnTo>
                  <a:lnTo>
                    <a:pt x="408" y="568"/>
                  </a:lnTo>
                  <a:lnTo>
                    <a:pt x="414" y="571"/>
                  </a:lnTo>
                  <a:lnTo>
                    <a:pt x="420" y="574"/>
                  </a:lnTo>
                  <a:lnTo>
                    <a:pt x="426" y="575"/>
                  </a:lnTo>
                  <a:lnTo>
                    <a:pt x="431" y="576"/>
                  </a:lnTo>
                  <a:lnTo>
                    <a:pt x="431" y="576"/>
                  </a:lnTo>
                  <a:lnTo>
                    <a:pt x="432" y="612"/>
                  </a:lnTo>
                  <a:lnTo>
                    <a:pt x="436" y="645"/>
                  </a:lnTo>
                  <a:lnTo>
                    <a:pt x="441" y="674"/>
                  </a:lnTo>
                  <a:lnTo>
                    <a:pt x="446" y="699"/>
                  </a:lnTo>
                  <a:lnTo>
                    <a:pt x="453" y="723"/>
                  </a:lnTo>
                  <a:lnTo>
                    <a:pt x="461" y="742"/>
                  </a:lnTo>
                  <a:lnTo>
                    <a:pt x="471" y="758"/>
                  </a:lnTo>
                  <a:lnTo>
                    <a:pt x="480" y="772"/>
                  </a:lnTo>
                  <a:lnTo>
                    <a:pt x="488" y="784"/>
                  </a:lnTo>
                  <a:lnTo>
                    <a:pt x="497" y="793"/>
                  </a:lnTo>
                  <a:lnTo>
                    <a:pt x="505" y="801"/>
                  </a:lnTo>
                  <a:lnTo>
                    <a:pt x="512" y="807"/>
                  </a:lnTo>
                  <a:lnTo>
                    <a:pt x="524" y="813"/>
                  </a:lnTo>
                  <a:lnTo>
                    <a:pt x="527" y="815"/>
                  </a:lnTo>
                  <a:lnTo>
                    <a:pt x="527" y="1007"/>
                  </a:lnTo>
                  <a:lnTo>
                    <a:pt x="527" y="1007"/>
                  </a:lnTo>
                  <a:lnTo>
                    <a:pt x="436" y="1045"/>
                  </a:lnTo>
                  <a:lnTo>
                    <a:pt x="343" y="1085"/>
                  </a:lnTo>
                  <a:lnTo>
                    <a:pt x="256" y="1127"/>
                  </a:lnTo>
                  <a:lnTo>
                    <a:pt x="213" y="1148"/>
                  </a:lnTo>
                  <a:lnTo>
                    <a:pt x="174" y="1169"/>
                  </a:lnTo>
                  <a:lnTo>
                    <a:pt x="138" y="1188"/>
                  </a:lnTo>
                  <a:lnTo>
                    <a:pt x="104" y="1208"/>
                  </a:lnTo>
                  <a:lnTo>
                    <a:pt x="74" y="1225"/>
                  </a:lnTo>
                  <a:lnTo>
                    <a:pt x="49" y="1243"/>
                  </a:lnTo>
                  <a:lnTo>
                    <a:pt x="28" y="1258"/>
                  </a:lnTo>
                  <a:lnTo>
                    <a:pt x="13" y="1273"/>
                  </a:lnTo>
                  <a:lnTo>
                    <a:pt x="7" y="1278"/>
                  </a:lnTo>
                  <a:lnTo>
                    <a:pt x="4" y="1284"/>
                  </a:lnTo>
                  <a:lnTo>
                    <a:pt x="1" y="1290"/>
                  </a:lnTo>
                  <a:lnTo>
                    <a:pt x="0" y="1295"/>
                  </a:lnTo>
                  <a:lnTo>
                    <a:pt x="0" y="1295"/>
                  </a:lnTo>
                  <a:lnTo>
                    <a:pt x="0" y="1534"/>
                  </a:lnTo>
                  <a:lnTo>
                    <a:pt x="711" y="1534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474">
              <a:extLst>
                <a:ext uri="{FF2B5EF4-FFF2-40B4-BE49-F238E27FC236}">
                  <a16:creationId xmlns:a16="http://schemas.microsoft.com/office/drawing/2014/main" id="{40FE7FF5-9270-325B-CEA2-3E977AD97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856"/>
              <a:ext cx="95" cy="96"/>
            </a:xfrm>
            <a:custGeom>
              <a:avLst/>
              <a:gdLst>
                <a:gd name="T0" fmla="*/ 192 w 192"/>
                <a:gd name="T1" fmla="*/ 96 h 192"/>
                <a:gd name="T2" fmla="*/ 191 w 192"/>
                <a:gd name="T3" fmla="*/ 116 h 192"/>
                <a:gd name="T4" fmla="*/ 185 w 192"/>
                <a:gd name="T5" fmla="*/ 133 h 192"/>
                <a:gd name="T6" fmla="*/ 176 w 192"/>
                <a:gd name="T7" fmla="*/ 150 h 192"/>
                <a:gd name="T8" fmla="*/ 164 w 192"/>
                <a:gd name="T9" fmla="*/ 164 h 192"/>
                <a:gd name="T10" fmla="*/ 150 w 192"/>
                <a:gd name="T11" fmla="*/ 176 h 192"/>
                <a:gd name="T12" fmla="*/ 134 w 192"/>
                <a:gd name="T13" fmla="*/ 185 h 192"/>
                <a:gd name="T14" fmla="*/ 116 w 192"/>
                <a:gd name="T15" fmla="*/ 190 h 192"/>
                <a:gd name="T16" fmla="*/ 96 w 192"/>
                <a:gd name="T17" fmla="*/ 192 h 192"/>
                <a:gd name="T18" fmla="*/ 87 w 192"/>
                <a:gd name="T19" fmla="*/ 192 h 192"/>
                <a:gd name="T20" fmla="*/ 68 w 192"/>
                <a:gd name="T21" fmla="*/ 187 h 192"/>
                <a:gd name="T22" fmla="*/ 51 w 192"/>
                <a:gd name="T23" fmla="*/ 180 h 192"/>
                <a:gd name="T24" fmla="*/ 36 w 192"/>
                <a:gd name="T25" fmla="*/ 170 h 192"/>
                <a:gd name="T26" fmla="*/ 22 w 192"/>
                <a:gd name="T27" fmla="*/ 157 h 192"/>
                <a:gd name="T28" fmla="*/ 12 w 192"/>
                <a:gd name="T29" fmla="*/ 142 h 192"/>
                <a:gd name="T30" fmla="*/ 5 w 192"/>
                <a:gd name="T31" fmla="*/ 125 h 192"/>
                <a:gd name="T32" fmla="*/ 1 w 192"/>
                <a:gd name="T33" fmla="*/ 107 h 192"/>
                <a:gd name="T34" fmla="*/ 0 w 192"/>
                <a:gd name="T35" fmla="*/ 96 h 192"/>
                <a:gd name="T36" fmla="*/ 2 w 192"/>
                <a:gd name="T37" fmla="*/ 76 h 192"/>
                <a:gd name="T38" fmla="*/ 8 w 192"/>
                <a:gd name="T39" fmla="*/ 59 h 192"/>
                <a:gd name="T40" fmla="*/ 17 w 192"/>
                <a:gd name="T41" fmla="*/ 43 h 192"/>
                <a:gd name="T42" fmla="*/ 29 w 192"/>
                <a:gd name="T43" fmla="*/ 28 h 192"/>
                <a:gd name="T44" fmla="*/ 43 w 192"/>
                <a:gd name="T45" fmla="*/ 16 h 192"/>
                <a:gd name="T46" fmla="*/ 59 w 192"/>
                <a:gd name="T47" fmla="*/ 8 h 192"/>
                <a:gd name="T48" fmla="*/ 77 w 192"/>
                <a:gd name="T49" fmla="*/ 3 h 192"/>
                <a:gd name="T50" fmla="*/ 96 w 192"/>
                <a:gd name="T51" fmla="*/ 0 h 192"/>
                <a:gd name="T52" fmla="*/ 106 w 192"/>
                <a:gd name="T53" fmla="*/ 1 h 192"/>
                <a:gd name="T54" fmla="*/ 125 w 192"/>
                <a:gd name="T55" fmla="*/ 5 h 192"/>
                <a:gd name="T56" fmla="*/ 142 w 192"/>
                <a:gd name="T57" fmla="*/ 12 h 192"/>
                <a:gd name="T58" fmla="*/ 157 w 192"/>
                <a:gd name="T59" fmla="*/ 22 h 192"/>
                <a:gd name="T60" fmla="*/ 170 w 192"/>
                <a:gd name="T61" fmla="*/ 35 h 192"/>
                <a:gd name="T62" fmla="*/ 180 w 192"/>
                <a:gd name="T63" fmla="*/ 51 h 192"/>
                <a:gd name="T64" fmla="*/ 188 w 192"/>
                <a:gd name="T65" fmla="*/ 67 h 192"/>
                <a:gd name="T66" fmla="*/ 192 w 192"/>
                <a:gd name="T67" fmla="*/ 87 h 192"/>
                <a:gd name="T68" fmla="*/ 192 w 192"/>
                <a:gd name="T69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2" y="107"/>
                  </a:lnTo>
                  <a:lnTo>
                    <a:pt x="191" y="116"/>
                  </a:lnTo>
                  <a:lnTo>
                    <a:pt x="188" y="125"/>
                  </a:lnTo>
                  <a:lnTo>
                    <a:pt x="185" y="133"/>
                  </a:lnTo>
                  <a:lnTo>
                    <a:pt x="180" y="142"/>
                  </a:lnTo>
                  <a:lnTo>
                    <a:pt x="176" y="150"/>
                  </a:lnTo>
                  <a:lnTo>
                    <a:pt x="170" y="157"/>
                  </a:lnTo>
                  <a:lnTo>
                    <a:pt x="164" y="164"/>
                  </a:lnTo>
                  <a:lnTo>
                    <a:pt x="157" y="170"/>
                  </a:lnTo>
                  <a:lnTo>
                    <a:pt x="150" y="176"/>
                  </a:lnTo>
                  <a:lnTo>
                    <a:pt x="142" y="180"/>
                  </a:lnTo>
                  <a:lnTo>
                    <a:pt x="134" y="185"/>
                  </a:lnTo>
                  <a:lnTo>
                    <a:pt x="125" y="187"/>
                  </a:lnTo>
                  <a:lnTo>
                    <a:pt x="116" y="190"/>
                  </a:lnTo>
                  <a:lnTo>
                    <a:pt x="106" y="192"/>
                  </a:lnTo>
                  <a:lnTo>
                    <a:pt x="96" y="192"/>
                  </a:lnTo>
                  <a:lnTo>
                    <a:pt x="96" y="192"/>
                  </a:lnTo>
                  <a:lnTo>
                    <a:pt x="87" y="192"/>
                  </a:lnTo>
                  <a:lnTo>
                    <a:pt x="77" y="190"/>
                  </a:lnTo>
                  <a:lnTo>
                    <a:pt x="68" y="187"/>
                  </a:lnTo>
                  <a:lnTo>
                    <a:pt x="59" y="185"/>
                  </a:lnTo>
                  <a:lnTo>
                    <a:pt x="51" y="180"/>
                  </a:lnTo>
                  <a:lnTo>
                    <a:pt x="43" y="176"/>
                  </a:lnTo>
                  <a:lnTo>
                    <a:pt x="36" y="170"/>
                  </a:lnTo>
                  <a:lnTo>
                    <a:pt x="29" y="164"/>
                  </a:lnTo>
                  <a:lnTo>
                    <a:pt x="22" y="157"/>
                  </a:lnTo>
                  <a:lnTo>
                    <a:pt x="17" y="150"/>
                  </a:lnTo>
                  <a:lnTo>
                    <a:pt x="12" y="142"/>
                  </a:lnTo>
                  <a:lnTo>
                    <a:pt x="8" y="133"/>
                  </a:lnTo>
                  <a:lnTo>
                    <a:pt x="5" y="125"/>
                  </a:lnTo>
                  <a:lnTo>
                    <a:pt x="2" y="116"/>
                  </a:lnTo>
                  <a:lnTo>
                    <a:pt x="1" y="10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87"/>
                  </a:lnTo>
                  <a:lnTo>
                    <a:pt x="2" y="76"/>
                  </a:lnTo>
                  <a:lnTo>
                    <a:pt x="5" y="67"/>
                  </a:lnTo>
                  <a:lnTo>
                    <a:pt x="8" y="59"/>
                  </a:lnTo>
                  <a:lnTo>
                    <a:pt x="12" y="51"/>
                  </a:lnTo>
                  <a:lnTo>
                    <a:pt x="17" y="43"/>
                  </a:lnTo>
                  <a:lnTo>
                    <a:pt x="22" y="35"/>
                  </a:lnTo>
                  <a:lnTo>
                    <a:pt x="29" y="28"/>
                  </a:lnTo>
                  <a:lnTo>
                    <a:pt x="36" y="22"/>
                  </a:lnTo>
                  <a:lnTo>
                    <a:pt x="43" y="16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8" y="5"/>
                  </a:lnTo>
                  <a:lnTo>
                    <a:pt x="77" y="3"/>
                  </a:lnTo>
                  <a:lnTo>
                    <a:pt x="87" y="1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6" y="1"/>
                  </a:lnTo>
                  <a:lnTo>
                    <a:pt x="116" y="3"/>
                  </a:lnTo>
                  <a:lnTo>
                    <a:pt x="125" y="5"/>
                  </a:lnTo>
                  <a:lnTo>
                    <a:pt x="134" y="8"/>
                  </a:lnTo>
                  <a:lnTo>
                    <a:pt x="142" y="12"/>
                  </a:lnTo>
                  <a:lnTo>
                    <a:pt x="150" y="16"/>
                  </a:lnTo>
                  <a:lnTo>
                    <a:pt x="157" y="22"/>
                  </a:lnTo>
                  <a:lnTo>
                    <a:pt x="164" y="28"/>
                  </a:lnTo>
                  <a:lnTo>
                    <a:pt x="170" y="35"/>
                  </a:lnTo>
                  <a:lnTo>
                    <a:pt x="176" y="43"/>
                  </a:lnTo>
                  <a:lnTo>
                    <a:pt x="180" y="51"/>
                  </a:lnTo>
                  <a:lnTo>
                    <a:pt x="185" y="59"/>
                  </a:lnTo>
                  <a:lnTo>
                    <a:pt x="188" y="67"/>
                  </a:lnTo>
                  <a:lnTo>
                    <a:pt x="191" y="76"/>
                  </a:lnTo>
                  <a:lnTo>
                    <a:pt x="192" y="87"/>
                  </a:lnTo>
                  <a:lnTo>
                    <a:pt x="192" y="96"/>
                  </a:lnTo>
                  <a:lnTo>
                    <a:pt x="192" y="96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475">
              <a:extLst>
                <a:ext uri="{FF2B5EF4-FFF2-40B4-BE49-F238E27FC236}">
                  <a16:creationId xmlns:a16="http://schemas.microsoft.com/office/drawing/2014/main" id="{1B74402B-BF1C-BCA6-7F15-7034F76C6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3" y="1448"/>
              <a:ext cx="48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5 w 96"/>
                <a:gd name="T5" fmla="*/ 57 h 96"/>
                <a:gd name="T6" fmla="*/ 92 w 96"/>
                <a:gd name="T7" fmla="*/ 67 h 96"/>
                <a:gd name="T8" fmla="*/ 87 w 96"/>
                <a:gd name="T9" fmla="*/ 75 h 96"/>
                <a:gd name="T10" fmla="*/ 81 w 96"/>
                <a:gd name="T11" fmla="*/ 82 h 96"/>
                <a:gd name="T12" fmla="*/ 74 w 96"/>
                <a:gd name="T13" fmla="*/ 87 h 96"/>
                <a:gd name="T14" fmla="*/ 66 w 96"/>
                <a:gd name="T15" fmla="*/ 92 h 96"/>
                <a:gd name="T16" fmla="*/ 57 w 96"/>
                <a:gd name="T17" fmla="*/ 94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9 w 96"/>
                <a:gd name="T25" fmla="*/ 94 h 96"/>
                <a:gd name="T26" fmla="*/ 29 w 96"/>
                <a:gd name="T27" fmla="*/ 92 h 96"/>
                <a:gd name="T28" fmla="*/ 21 w 96"/>
                <a:gd name="T29" fmla="*/ 87 h 96"/>
                <a:gd name="T30" fmla="*/ 14 w 96"/>
                <a:gd name="T31" fmla="*/ 82 h 96"/>
                <a:gd name="T32" fmla="*/ 9 w 96"/>
                <a:gd name="T33" fmla="*/ 75 h 96"/>
                <a:gd name="T34" fmla="*/ 4 w 96"/>
                <a:gd name="T35" fmla="*/ 67 h 96"/>
                <a:gd name="T36" fmla="*/ 0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0 w 96"/>
                <a:gd name="T45" fmla="*/ 38 h 96"/>
                <a:gd name="T46" fmla="*/ 4 w 96"/>
                <a:gd name="T47" fmla="*/ 30 h 96"/>
                <a:gd name="T48" fmla="*/ 9 w 96"/>
                <a:gd name="T49" fmla="*/ 22 h 96"/>
                <a:gd name="T50" fmla="*/ 14 w 96"/>
                <a:gd name="T51" fmla="*/ 14 h 96"/>
                <a:gd name="T52" fmla="*/ 21 w 96"/>
                <a:gd name="T53" fmla="*/ 8 h 96"/>
                <a:gd name="T54" fmla="*/ 29 w 96"/>
                <a:gd name="T55" fmla="*/ 4 h 96"/>
                <a:gd name="T56" fmla="*/ 39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6 w 96"/>
                <a:gd name="T67" fmla="*/ 4 h 96"/>
                <a:gd name="T68" fmla="*/ 74 w 96"/>
                <a:gd name="T69" fmla="*/ 8 h 96"/>
                <a:gd name="T70" fmla="*/ 81 w 96"/>
                <a:gd name="T71" fmla="*/ 14 h 96"/>
                <a:gd name="T72" fmla="*/ 87 w 96"/>
                <a:gd name="T73" fmla="*/ 22 h 96"/>
                <a:gd name="T74" fmla="*/ 92 w 96"/>
                <a:gd name="T75" fmla="*/ 30 h 96"/>
                <a:gd name="T76" fmla="*/ 95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5" y="57"/>
                  </a:lnTo>
                  <a:lnTo>
                    <a:pt x="92" y="67"/>
                  </a:lnTo>
                  <a:lnTo>
                    <a:pt x="87" y="75"/>
                  </a:lnTo>
                  <a:lnTo>
                    <a:pt x="81" y="82"/>
                  </a:lnTo>
                  <a:lnTo>
                    <a:pt x="74" y="87"/>
                  </a:lnTo>
                  <a:lnTo>
                    <a:pt x="66" y="92"/>
                  </a:lnTo>
                  <a:lnTo>
                    <a:pt x="5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9" y="94"/>
                  </a:lnTo>
                  <a:lnTo>
                    <a:pt x="29" y="92"/>
                  </a:lnTo>
                  <a:lnTo>
                    <a:pt x="21" y="87"/>
                  </a:lnTo>
                  <a:lnTo>
                    <a:pt x="14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0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4" y="30"/>
                  </a:lnTo>
                  <a:lnTo>
                    <a:pt x="9" y="22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4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6" y="4"/>
                  </a:lnTo>
                  <a:lnTo>
                    <a:pt x="74" y="8"/>
                  </a:lnTo>
                  <a:lnTo>
                    <a:pt x="81" y="14"/>
                  </a:lnTo>
                  <a:lnTo>
                    <a:pt x="87" y="22"/>
                  </a:lnTo>
                  <a:lnTo>
                    <a:pt x="92" y="30"/>
                  </a:lnTo>
                  <a:lnTo>
                    <a:pt x="95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476">
              <a:extLst>
                <a:ext uri="{FF2B5EF4-FFF2-40B4-BE49-F238E27FC236}">
                  <a16:creationId xmlns:a16="http://schemas.microsoft.com/office/drawing/2014/main" id="{8083ECE6-44D9-70C5-269C-F9B29CD6F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3" y="1952"/>
              <a:ext cx="48" cy="47"/>
            </a:xfrm>
            <a:custGeom>
              <a:avLst/>
              <a:gdLst>
                <a:gd name="T0" fmla="*/ 96 w 96"/>
                <a:gd name="T1" fmla="*/ 49 h 96"/>
                <a:gd name="T2" fmla="*/ 96 w 96"/>
                <a:gd name="T3" fmla="*/ 49 h 96"/>
                <a:gd name="T4" fmla="*/ 95 w 96"/>
                <a:gd name="T5" fmla="*/ 58 h 96"/>
                <a:gd name="T6" fmla="*/ 92 w 96"/>
                <a:gd name="T7" fmla="*/ 67 h 96"/>
                <a:gd name="T8" fmla="*/ 87 w 96"/>
                <a:gd name="T9" fmla="*/ 75 h 96"/>
                <a:gd name="T10" fmla="*/ 81 w 96"/>
                <a:gd name="T11" fmla="*/ 82 h 96"/>
                <a:gd name="T12" fmla="*/ 74 w 96"/>
                <a:gd name="T13" fmla="*/ 88 h 96"/>
                <a:gd name="T14" fmla="*/ 66 w 96"/>
                <a:gd name="T15" fmla="*/ 92 h 96"/>
                <a:gd name="T16" fmla="*/ 57 w 96"/>
                <a:gd name="T17" fmla="*/ 95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9 w 96"/>
                <a:gd name="T25" fmla="*/ 95 h 96"/>
                <a:gd name="T26" fmla="*/ 29 w 96"/>
                <a:gd name="T27" fmla="*/ 92 h 96"/>
                <a:gd name="T28" fmla="*/ 21 w 96"/>
                <a:gd name="T29" fmla="*/ 88 h 96"/>
                <a:gd name="T30" fmla="*/ 14 w 96"/>
                <a:gd name="T31" fmla="*/ 82 h 96"/>
                <a:gd name="T32" fmla="*/ 9 w 96"/>
                <a:gd name="T33" fmla="*/ 75 h 96"/>
                <a:gd name="T34" fmla="*/ 4 w 96"/>
                <a:gd name="T35" fmla="*/ 67 h 96"/>
                <a:gd name="T36" fmla="*/ 0 w 96"/>
                <a:gd name="T37" fmla="*/ 58 h 96"/>
                <a:gd name="T38" fmla="*/ 0 w 96"/>
                <a:gd name="T39" fmla="*/ 49 h 96"/>
                <a:gd name="T40" fmla="*/ 0 w 96"/>
                <a:gd name="T41" fmla="*/ 49 h 96"/>
                <a:gd name="T42" fmla="*/ 0 w 96"/>
                <a:gd name="T43" fmla="*/ 49 h 96"/>
                <a:gd name="T44" fmla="*/ 0 w 96"/>
                <a:gd name="T45" fmla="*/ 38 h 96"/>
                <a:gd name="T46" fmla="*/ 4 w 96"/>
                <a:gd name="T47" fmla="*/ 29 h 96"/>
                <a:gd name="T48" fmla="*/ 9 w 96"/>
                <a:gd name="T49" fmla="*/ 21 h 96"/>
                <a:gd name="T50" fmla="*/ 14 w 96"/>
                <a:gd name="T51" fmla="*/ 14 h 96"/>
                <a:gd name="T52" fmla="*/ 21 w 96"/>
                <a:gd name="T53" fmla="*/ 8 h 96"/>
                <a:gd name="T54" fmla="*/ 29 w 96"/>
                <a:gd name="T55" fmla="*/ 3 h 96"/>
                <a:gd name="T56" fmla="*/ 39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6 w 96"/>
                <a:gd name="T67" fmla="*/ 3 h 96"/>
                <a:gd name="T68" fmla="*/ 74 w 96"/>
                <a:gd name="T69" fmla="*/ 8 h 96"/>
                <a:gd name="T70" fmla="*/ 81 w 96"/>
                <a:gd name="T71" fmla="*/ 14 h 96"/>
                <a:gd name="T72" fmla="*/ 87 w 96"/>
                <a:gd name="T73" fmla="*/ 21 h 96"/>
                <a:gd name="T74" fmla="*/ 92 w 96"/>
                <a:gd name="T75" fmla="*/ 29 h 96"/>
                <a:gd name="T76" fmla="*/ 95 w 96"/>
                <a:gd name="T77" fmla="*/ 38 h 96"/>
                <a:gd name="T78" fmla="*/ 96 w 96"/>
                <a:gd name="T79" fmla="*/ 49 h 96"/>
                <a:gd name="T80" fmla="*/ 96 w 96"/>
                <a:gd name="T81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9"/>
                  </a:moveTo>
                  <a:lnTo>
                    <a:pt x="96" y="49"/>
                  </a:lnTo>
                  <a:lnTo>
                    <a:pt x="95" y="58"/>
                  </a:lnTo>
                  <a:lnTo>
                    <a:pt x="92" y="67"/>
                  </a:lnTo>
                  <a:lnTo>
                    <a:pt x="87" y="75"/>
                  </a:lnTo>
                  <a:lnTo>
                    <a:pt x="81" y="82"/>
                  </a:lnTo>
                  <a:lnTo>
                    <a:pt x="74" y="88"/>
                  </a:lnTo>
                  <a:lnTo>
                    <a:pt x="66" y="92"/>
                  </a:lnTo>
                  <a:lnTo>
                    <a:pt x="57" y="9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9" y="95"/>
                  </a:lnTo>
                  <a:lnTo>
                    <a:pt x="29" y="92"/>
                  </a:lnTo>
                  <a:lnTo>
                    <a:pt x="21" y="88"/>
                  </a:lnTo>
                  <a:lnTo>
                    <a:pt x="14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4" y="29"/>
                  </a:lnTo>
                  <a:lnTo>
                    <a:pt x="9" y="21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81" y="14"/>
                  </a:lnTo>
                  <a:lnTo>
                    <a:pt x="87" y="21"/>
                  </a:lnTo>
                  <a:lnTo>
                    <a:pt x="92" y="29"/>
                  </a:lnTo>
                  <a:lnTo>
                    <a:pt x="95" y="38"/>
                  </a:lnTo>
                  <a:lnTo>
                    <a:pt x="96" y="49"/>
                  </a:lnTo>
                  <a:lnTo>
                    <a:pt x="96" y="49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477">
              <a:extLst>
                <a:ext uri="{FF2B5EF4-FFF2-40B4-BE49-F238E27FC236}">
                  <a16:creationId xmlns:a16="http://schemas.microsoft.com/office/drawing/2014/main" id="{68A9AF05-40D2-DC7A-8155-EC478538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448"/>
              <a:ext cx="47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5 w 96"/>
                <a:gd name="T5" fmla="*/ 57 h 96"/>
                <a:gd name="T6" fmla="*/ 92 w 96"/>
                <a:gd name="T7" fmla="*/ 67 h 96"/>
                <a:gd name="T8" fmla="*/ 88 w 96"/>
                <a:gd name="T9" fmla="*/ 75 h 96"/>
                <a:gd name="T10" fmla="*/ 82 w 96"/>
                <a:gd name="T11" fmla="*/ 82 h 96"/>
                <a:gd name="T12" fmla="*/ 75 w 96"/>
                <a:gd name="T13" fmla="*/ 87 h 96"/>
                <a:gd name="T14" fmla="*/ 67 w 96"/>
                <a:gd name="T15" fmla="*/ 92 h 96"/>
                <a:gd name="T16" fmla="*/ 58 w 96"/>
                <a:gd name="T17" fmla="*/ 94 h 96"/>
                <a:gd name="T18" fmla="*/ 49 w 96"/>
                <a:gd name="T19" fmla="*/ 96 h 96"/>
                <a:gd name="T20" fmla="*/ 49 w 96"/>
                <a:gd name="T21" fmla="*/ 96 h 96"/>
                <a:gd name="T22" fmla="*/ 49 w 96"/>
                <a:gd name="T23" fmla="*/ 96 h 96"/>
                <a:gd name="T24" fmla="*/ 38 w 96"/>
                <a:gd name="T25" fmla="*/ 94 h 96"/>
                <a:gd name="T26" fmla="*/ 30 w 96"/>
                <a:gd name="T27" fmla="*/ 92 h 96"/>
                <a:gd name="T28" fmla="*/ 22 w 96"/>
                <a:gd name="T29" fmla="*/ 87 h 96"/>
                <a:gd name="T30" fmla="*/ 15 w 96"/>
                <a:gd name="T31" fmla="*/ 82 h 96"/>
                <a:gd name="T32" fmla="*/ 8 w 96"/>
                <a:gd name="T33" fmla="*/ 75 h 96"/>
                <a:gd name="T34" fmla="*/ 5 w 96"/>
                <a:gd name="T35" fmla="*/ 67 h 96"/>
                <a:gd name="T36" fmla="*/ 1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1 w 96"/>
                <a:gd name="T45" fmla="*/ 38 h 96"/>
                <a:gd name="T46" fmla="*/ 5 w 96"/>
                <a:gd name="T47" fmla="*/ 30 h 96"/>
                <a:gd name="T48" fmla="*/ 8 w 96"/>
                <a:gd name="T49" fmla="*/ 22 h 96"/>
                <a:gd name="T50" fmla="*/ 15 w 96"/>
                <a:gd name="T51" fmla="*/ 14 h 96"/>
                <a:gd name="T52" fmla="*/ 22 w 96"/>
                <a:gd name="T53" fmla="*/ 8 h 96"/>
                <a:gd name="T54" fmla="*/ 30 w 96"/>
                <a:gd name="T55" fmla="*/ 4 h 96"/>
                <a:gd name="T56" fmla="*/ 38 w 96"/>
                <a:gd name="T57" fmla="*/ 1 h 96"/>
                <a:gd name="T58" fmla="*/ 49 w 96"/>
                <a:gd name="T59" fmla="*/ 0 h 96"/>
                <a:gd name="T60" fmla="*/ 49 w 96"/>
                <a:gd name="T61" fmla="*/ 0 h 96"/>
                <a:gd name="T62" fmla="*/ 49 w 96"/>
                <a:gd name="T63" fmla="*/ 0 h 96"/>
                <a:gd name="T64" fmla="*/ 58 w 96"/>
                <a:gd name="T65" fmla="*/ 1 h 96"/>
                <a:gd name="T66" fmla="*/ 67 w 96"/>
                <a:gd name="T67" fmla="*/ 4 h 96"/>
                <a:gd name="T68" fmla="*/ 75 w 96"/>
                <a:gd name="T69" fmla="*/ 8 h 96"/>
                <a:gd name="T70" fmla="*/ 82 w 96"/>
                <a:gd name="T71" fmla="*/ 14 h 96"/>
                <a:gd name="T72" fmla="*/ 88 w 96"/>
                <a:gd name="T73" fmla="*/ 22 h 96"/>
                <a:gd name="T74" fmla="*/ 92 w 96"/>
                <a:gd name="T75" fmla="*/ 30 h 96"/>
                <a:gd name="T76" fmla="*/ 95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5" y="57"/>
                  </a:lnTo>
                  <a:lnTo>
                    <a:pt x="92" y="67"/>
                  </a:lnTo>
                  <a:lnTo>
                    <a:pt x="88" y="75"/>
                  </a:lnTo>
                  <a:lnTo>
                    <a:pt x="82" y="82"/>
                  </a:lnTo>
                  <a:lnTo>
                    <a:pt x="75" y="87"/>
                  </a:lnTo>
                  <a:lnTo>
                    <a:pt x="67" y="92"/>
                  </a:lnTo>
                  <a:lnTo>
                    <a:pt x="58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38" y="94"/>
                  </a:lnTo>
                  <a:lnTo>
                    <a:pt x="30" y="92"/>
                  </a:lnTo>
                  <a:lnTo>
                    <a:pt x="22" y="87"/>
                  </a:lnTo>
                  <a:lnTo>
                    <a:pt x="15" y="82"/>
                  </a:lnTo>
                  <a:lnTo>
                    <a:pt x="8" y="75"/>
                  </a:lnTo>
                  <a:lnTo>
                    <a:pt x="5" y="67"/>
                  </a:lnTo>
                  <a:lnTo>
                    <a:pt x="1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8" y="22"/>
                  </a:lnTo>
                  <a:lnTo>
                    <a:pt x="15" y="14"/>
                  </a:lnTo>
                  <a:lnTo>
                    <a:pt x="22" y="8"/>
                  </a:lnTo>
                  <a:lnTo>
                    <a:pt x="30" y="4"/>
                  </a:lnTo>
                  <a:lnTo>
                    <a:pt x="38" y="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7" y="4"/>
                  </a:lnTo>
                  <a:lnTo>
                    <a:pt x="75" y="8"/>
                  </a:lnTo>
                  <a:lnTo>
                    <a:pt x="82" y="14"/>
                  </a:lnTo>
                  <a:lnTo>
                    <a:pt x="88" y="22"/>
                  </a:lnTo>
                  <a:lnTo>
                    <a:pt x="92" y="30"/>
                  </a:lnTo>
                  <a:lnTo>
                    <a:pt x="95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478">
              <a:extLst>
                <a:ext uri="{FF2B5EF4-FFF2-40B4-BE49-F238E27FC236}">
                  <a16:creationId xmlns:a16="http://schemas.microsoft.com/office/drawing/2014/main" id="{BB2B9566-0CDD-1104-0695-1D11D3F89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0" y="1448"/>
              <a:ext cx="48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4 w 96"/>
                <a:gd name="T5" fmla="*/ 57 h 96"/>
                <a:gd name="T6" fmla="*/ 92 w 96"/>
                <a:gd name="T7" fmla="*/ 67 h 96"/>
                <a:gd name="T8" fmla="*/ 88 w 96"/>
                <a:gd name="T9" fmla="*/ 75 h 96"/>
                <a:gd name="T10" fmla="*/ 82 w 96"/>
                <a:gd name="T11" fmla="*/ 82 h 96"/>
                <a:gd name="T12" fmla="*/ 75 w 96"/>
                <a:gd name="T13" fmla="*/ 87 h 96"/>
                <a:gd name="T14" fmla="*/ 67 w 96"/>
                <a:gd name="T15" fmla="*/ 92 h 96"/>
                <a:gd name="T16" fmla="*/ 57 w 96"/>
                <a:gd name="T17" fmla="*/ 94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8 w 96"/>
                <a:gd name="T25" fmla="*/ 94 h 96"/>
                <a:gd name="T26" fmla="*/ 30 w 96"/>
                <a:gd name="T27" fmla="*/ 92 h 96"/>
                <a:gd name="T28" fmla="*/ 21 w 96"/>
                <a:gd name="T29" fmla="*/ 87 h 96"/>
                <a:gd name="T30" fmla="*/ 14 w 96"/>
                <a:gd name="T31" fmla="*/ 82 h 96"/>
                <a:gd name="T32" fmla="*/ 8 w 96"/>
                <a:gd name="T33" fmla="*/ 75 h 96"/>
                <a:gd name="T34" fmla="*/ 3 w 96"/>
                <a:gd name="T35" fmla="*/ 67 h 96"/>
                <a:gd name="T36" fmla="*/ 1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1 w 96"/>
                <a:gd name="T45" fmla="*/ 38 h 96"/>
                <a:gd name="T46" fmla="*/ 3 w 96"/>
                <a:gd name="T47" fmla="*/ 30 h 96"/>
                <a:gd name="T48" fmla="*/ 8 w 96"/>
                <a:gd name="T49" fmla="*/ 22 h 96"/>
                <a:gd name="T50" fmla="*/ 14 w 96"/>
                <a:gd name="T51" fmla="*/ 14 h 96"/>
                <a:gd name="T52" fmla="*/ 21 w 96"/>
                <a:gd name="T53" fmla="*/ 8 h 96"/>
                <a:gd name="T54" fmla="*/ 30 w 96"/>
                <a:gd name="T55" fmla="*/ 4 h 96"/>
                <a:gd name="T56" fmla="*/ 38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7 w 96"/>
                <a:gd name="T67" fmla="*/ 4 h 96"/>
                <a:gd name="T68" fmla="*/ 75 w 96"/>
                <a:gd name="T69" fmla="*/ 8 h 96"/>
                <a:gd name="T70" fmla="*/ 82 w 96"/>
                <a:gd name="T71" fmla="*/ 14 h 96"/>
                <a:gd name="T72" fmla="*/ 88 w 96"/>
                <a:gd name="T73" fmla="*/ 22 h 96"/>
                <a:gd name="T74" fmla="*/ 92 w 96"/>
                <a:gd name="T75" fmla="*/ 30 h 96"/>
                <a:gd name="T76" fmla="*/ 94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4" y="57"/>
                  </a:lnTo>
                  <a:lnTo>
                    <a:pt x="92" y="67"/>
                  </a:lnTo>
                  <a:lnTo>
                    <a:pt x="88" y="75"/>
                  </a:lnTo>
                  <a:lnTo>
                    <a:pt x="82" y="82"/>
                  </a:lnTo>
                  <a:lnTo>
                    <a:pt x="75" y="87"/>
                  </a:lnTo>
                  <a:lnTo>
                    <a:pt x="67" y="92"/>
                  </a:lnTo>
                  <a:lnTo>
                    <a:pt x="5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8" y="94"/>
                  </a:lnTo>
                  <a:lnTo>
                    <a:pt x="30" y="92"/>
                  </a:lnTo>
                  <a:lnTo>
                    <a:pt x="21" y="87"/>
                  </a:lnTo>
                  <a:lnTo>
                    <a:pt x="14" y="82"/>
                  </a:lnTo>
                  <a:lnTo>
                    <a:pt x="8" y="75"/>
                  </a:lnTo>
                  <a:lnTo>
                    <a:pt x="3" y="67"/>
                  </a:lnTo>
                  <a:lnTo>
                    <a:pt x="1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38"/>
                  </a:lnTo>
                  <a:lnTo>
                    <a:pt x="3" y="30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0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7" y="4"/>
                  </a:lnTo>
                  <a:lnTo>
                    <a:pt x="75" y="8"/>
                  </a:lnTo>
                  <a:lnTo>
                    <a:pt x="82" y="14"/>
                  </a:lnTo>
                  <a:lnTo>
                    <a:pt x="88" y="22"/>
                  </a:lnTo>
                  <a:lnTo>
                    <a:pt x="92" y="30"/>
                  </a:lnTo>
                  <a:lnTo>
                    <a:pt x="94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036410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e2yZFI8krz0hpTROvMm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ertelsmann University english">
  <a:themeElements>
    <a:clrScheme name="Bertelsmann_University">
      <a:dk1>
        <a:sysClr val="windowText" lastClr="000000"/>
      </a:dk1>
      <a:lt1>
        <a:sysClr val="window" lastClr="FFFFFF"/>
      </a:lt1>
      <a:dk2>
        <a:srgbClr val="002D64"/>
      </a:dk2>
      <a:lt2>
        <a:srgbClr val="D1E6F1"/>
      </a:lt2>
      <a:accent1>
        <a:srgbClr val="0074AA"/>
      </a:accent1>
      <a:accent2>
        <a:srgbClr val="464646"/>
      </a:accent2>
      <a:accent3>
        <a:srgbClr val="415F8C"/>
      </a:accent3>
      <a:accent4>
        <a:srgbClr val="AF0055"/>
      </a:accent4>
      <a:accent5>
        <a:srgbClr val="FF7F00"/>
      </a:accent5>
      <a:accent6>
        <a:srgbClr val="005F48"/>
      </a:accent6>
      <a:hlink>
        <a:srgbClr val="A0A0A0"/>
      </a:hlink>
      <a:folHlink>
        <a:srgbClr val="E6002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_Template_presentations_16to9.potx" id="{AB773A27-B60E-497D-9DF2-2A7B529A114E}" vid="{4BE0FA31-10D8-4825-AD97-0A22A468EB4B}"/>
    </a:ext>
  </a:extLst>
</a:theme>
</file>

<file path=ppt/theme/theme2.xml><?xml version="1.0" encoding="utf-8"?>
<a:theme xmlns:a="http://schemas.openxmlformats.org/drawingml/2006/main" name="1_Bertelsmann University english">
  <a:themeElements>
    <a:clrScheme name="Bertelsmann_University">
      <a:dk1>
        <a:sysClr val="windowText" lastClr="000000"/>
      </a:dk1>
      <a:lt1>
        <a:sysClr val="window" lastClr="FFFFFF"/>
      </a:lt1>
      <a:dk2>
        <a:srgbClr val="002D64"/>
      </a:dk2>
      <a:lt2>
        <a:srgbClr val="D1E6F1"/>
      </a:lt2>
      <a:accent1>
        <a:srgbClr val="0074AA"/>
      </a:accent1>
      <a:accent2>
        <a:srgbClr val="464646"/>
      </a:accent2>
      <a:accent3>
        <a:srgbClr val="415F8C"/>
      </a:accent3>
      <a:accent4>
        <a:srgbClr val="AF0055"/>
      </a:accent4>
      <a:accent5>
        <a:srgbClr val="FF7F00"/>
      </a:accent5>
      <a:accent6>
        <a:srgbClr val="005F48"/>
      </a:accent6>
      <a:hlink>
        <a:srgbClr val="0074AA"/>
      </a:hlink>
      <a:folHlink>
        <a:srgbClr val="AF0055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_Template_presentations_16to9.potx" id="{8394C79C-545E-43AC-9010-8C024DA9C9A6}" vid="{9D0F8F8F-A13C-427F-B5E9-40E19480C667}"/>
    </a:ext>
  </a:extLst>
</a:theme>
</file>

<file path=ppt/theme/theme3.xml><?xml version="1.0" encoding="utf-8"?>
<a:theme xmlns:a="http://schemas.openxmlformats.org/drawingml/2006/main" name="2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7_16zu9_englisch.potx" id="{1C41E4D4-7F25-4E20-8804-7870A650F07C}" vid="{A48CCC89-D9B4-4F2D-85B9-6F53AE8DD47F}"/>
    </a:ext>
  </a:extLst>
</a:theme>
</file>

<file path=ppt/theme/theme4.xml><?xml version="1.0" encoding="utf-8"?>
<a:theme xmlns:a="http://schemas.openxmlformats.org/drawingml/2006/main" name="3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c5e021-34a9-42f7-bf41-ec2ffac97c06" xsi:nil="true"/>
    <lcf76f155ced4ddcb4097134ff3c332f xmlns="a57a5fb7-12ce-45c7-bf9a-0e15e1aeeb6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9150D71A768746BCB9750A228322C8" ma:contentTypeVersion="22" ma:contentTypeDescription="Ein neues Dokument erstellen." ma:contentTypeScope="" ma:versionID="d8fe845e3f302b3976294d2f06a66b41">
  <xsd:schema xmlns:xsd="http://www.w3.org/2001/XMLSchema" xmlns:xs="http://www.w3.org/2001/XMLSchema" xmlns:p="http://schemas.microsoft.com/office/2006/metadata/properties" xmlns:ns2="a57a5fb7-12ce-45c7-bf9a-0e15e1aeeb68" xmlns:ns3="63c5e021-34a9-42f7-bf41-ec2ffac97c06" targetNamespace="http://schemas.microsoft.com/office/2006/metadata/properties" ma:root="true" ma:fieldsID="9a43ac4c862880c36179d1aa85fe32e0" ns2:_="" ns3:_="">
    <xsd:import namespace="a57a5fb7-12ce-45c7-bf9a-0e15e1aeeb68"/>
    <xsd:import namespace="63c5e021-34a9-42f7-bf41-ec2ffac97c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a5fb7-12ce-45c7-bf9a-0e15e1aeeb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65881c09-cf89-46b6-95b9-73984ece9c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5e021-34a9-42f7-bf41-ec2ffac97c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23089d4-9abe-402b-ab26-f2601c8d9d39}" ma:internalName="TaxCatchAll" ma:showField="CatchAllData" ma:web="63c5e021-34a9-42f7-bf41-ec2ffac97c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D5933B-0B08-4376-AD15-F8CD2878EF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BB0E64-E31D-43BA-9AFB-54BCF5EB7267}">
  <ds:schemaRefs>
    <ds:schemaRef ds:uri="63c5e021-34a9-42f7-bf41-ec2ffac97c06"/>
    <ds:schemaRef ds:uri="a57a5fb7-12ce-45c7-bf9a-0e15e1aeeb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FC4B1CA-B8DF-4999-A427-CFFFC25780D9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2585</Words>
  <Application>Microsoft Office PowerPoint</Application>
  <PresentationFormat>Breitbild</PresentationFormat>
  <Paragraphs>453</Paragraphs>
  <Slides>19</Slides>
  <Notes>18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31" baseType="lpstr">
      <vt:lpstr>Arial</vt:lpstr>
      <vt:lpstr>Calibri</vt:lpstr>
      <vt:lpstr>Cordia New</vt:lpstr>
      <vt:lpstr>Symbol</vt:lpstr>
      <vt:lpstr>Trebuchet MS</vt:lpstr>
      <vt:lpstr>Wingdings</vt:lpstr>
      <vt:lpstr>Bertelsmann University english</vt:lpstr>
      <vt:lpstr>1_Bertelsmann University english</vt:lpstr>
      <vt:lpstr>2_BertelsmannUniversity2017</vt:lpstr>
      <vt:lpstr>3_BertelsmannUniversity2017</vt:lpstr>
      <vt:lpstr>think-cell Folie</vt:lpstr>
      <vt:lpstr>think-cell Slide</vt:lpstr>
      <vt:lpstr>PowerPoint-Präsentation</vt:lpstr>
      <vt:lpstr>Who are your contacts? The Bertelsmann University program leads</vt:lpstr>
      <vt:lpstr>Bertelsmann Scholarship What´s new? New content &amp; individualized learning based on skill profiles</vt:lpstr>
      <vt:lpstr>Bertelsmann Scholarship Provider Overview</vt:lpstr>
      <vt:lpstr>Bertelsmann Scholarship  Timeline and milestones</vt:lpstr>
      <vt:lpstr>Bertelsmann Scholarship Coursera in more detail: Overview</vt:lpstr>
      <vt:lpstr>Bertelsmann Scholarship Coursera in more detail: Personal AI agent enables skill-based learning</vt:lpstr>
      <vt:lpstr>Bertelsmann Scholarship Coursera in more detail: Personal AI agent enables skill-based learning</vt:lpstr>
      <vt:lpstr>Deep-dive: AI skills framework for personal AI agent –  Skills and levels for AI user profiles in scope</vt:lpstr>
      <vt:lpstr>Bertelsmann Scholarship Udacity in more detail: New course content and stronger development / expert focus</vt:lpstr>
      <vt:lpstr>Bertelsmann Scholarship Harvard Online in more detail: New course Agentic AI Foundations</vt:lpstr>
      <vt:lpstr>PowerPoint-Präsentation</vt:lpstr>
      <vt:lpstr>PowerPoint-Präsentation</vt:lpstr>
      <vt:lpstr>PowerPoint-Präsentation</vt:lpstr>
      <vt:lpstr>PowerPoint-Präsentation</vt:lpstr>
      <vt:lpstr>Bertelsmann Scholarship Preview of the upcoming campaign “Not all Superheroes wear capes. Some build capabilities.”</vt:lpstr>
      <vt:lpstr>PowerPoint-Präsentation</vt:lpstr>
      <vt:lpstr>PowerPoint-Präsentation</vt:lpstr>
      <vt:lpstr>PowerPoint-Präsentation</vt:lpstr>
    </vt:vector>
  </TitlesOfParts>
  <Company>Infrastructure Services 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Udacity Technology Scholarship Program – Courses and timeline for the third round fixed</dc:title>
  <dc:creator>Echterhoff, Laura, ZY</dc:creator>
  <cp:lastModifiedBy>Marfilius, Laura</cp:lastModifiedBy>
  <cp:revision>2</cp:revision>
  <dcterms:created xsi:type="dcterms:W3CDTF">2021-07-19T13:02:06Z</dcterms:created>
  <dcterms:modified xsi:type="dcterms:W3CDTF">2026-10-15T11:24:05Z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eb46ce-67e3-4023-9bb7-2cf97845c0ca_Enabled">
    <vt:lpwstr>true</vt:lpwstr>
  </property>
  <property fmtid="{D5CDD505-2E9C-101B-9397-08002B2CF9AE}" pid="3" name="MSIP_Label_d1eb46ce-67e3-4023-9bb7-2cf97845c0ca_SetDate">
    <vt:lpwstr>2021-07-19T13:02:07Z</vt:lpwstr>
  </property>
  <property fmtid="{D5CDD505-2E9C-101B-9397-08002B2CF9AE}" pid="4" name="MSIP_Label_d1eb46ce-67e3-4023-9bb7-2cf97845c0ca_Method">
    <vt:lpwstr>Standard</vt:lpwstr>
  </property>
  <property fmtid="{D5CDD505-2E9C-101B-9397-08002B2CF9AE}" pid="5" name="MSIP_Label_d1eb46ce-67e3-4023-9bb7-2cf97845c0ca_Name">
    <vt:lpwstr>d1eb46ce-67e3-4023-9bb7-2cf97845c0ca</vt:lpwstr>
  </property>
  <property fmtid="{D5CDD505-2E9C-101B-9397-08002B2CF9AE}" pid="6" name="MSIP_Label_d1eb46ce-67e3-4023-9bb7-2cf97845c0ca_SiteId">
    <vt:lpwstr>1ca8bd94-3c97-4fc6-8955-bad266b43f0b</vt:lpwstr>
  </property>
  <property fmtid="{D5CDD505-2E9C-101B-9397-08002B2CF9AE}" pid="7" name="MSIP_Label_d1eb46ce-67e3-4023-9bb7-2cf97845c0ca_ActionId">
    <vt:lpwstr>e04d3410-6e47-47dd-bd3a-f6c0214dcdbc</vt:lpwstr>
  </property>
  <property fmtid="{D5CDD505-2E9C-101B-9397-08002B2CF9AE}" pid="8" name="MSIP_Label_d1eb46ce-67e3-4023-9bb7-2cf97845c0ca_ContentBits">
    <vt:lpwstr>0</vt:lpwstr>
  </property>
  <property fmtid="{D5CDD505-2E9C-101B-9397-08002B2CF9AE}" pid="9" name="ContentTypeId">
    <vt:lpwstr>0x010100369150D71A768746BCB9750A228322C8</vt:lpwstr>
  </property>
  <property fmtid="{D5CDD505-2E9C-101B-9397-08002B2CF9AE}" pid="10" name="MediaServiceImageTags">
    <vt:lpwstr/>
  </property>
</Properties>
</file>